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25" r:id="rId2"/>
    <p:sldId id="284" r:id="rId3"/>
    <p:sldId id="335" r:id="rId4"/>
    <p:sldId id="339" r:id="rId5"/>
    <p:sldId id="285" r:id="rId6"/>
    <p:sldId id="287" r:id="rId7"/>
    <p:sldId id="327" r:id="rId8"/>
    <p:sldId id="326" r:id="rId9"/>
    <p:sldId id="340" r:id="rId10"/>
    <p:sldId id="286" r:id="rId11"/>
    <p:sldId id="283" r:id="rId12"/>
    <p:sldId id="334" r:id="rId13"/>
    <p:sldId id="336" r:id="rId14"/>
    <p:sldId id="337" r:id="rId15"/>
    <p:sldId id="288" r:id="rId16"/>
    <p:sldId id="289" r:id="rId17"/>
    <p:sldId id="290" r:id="rId18"/>
    <p:sldId id="338" r:id="rId19"/>
    <p:sldId id="291" r:id="rId20"/>
    <p:sldId id="292" r:id="rId21"/>
    <p:sldId id="293" r:id="rId22"/>
    <p:sldId id="294" r:id="rId23"/>
    <p:sldId id="295" r:id="rId24"/>
    <p:sldId id="296" r:id="rId25"/>
    <p:sldId id="29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96" d="100"/>
          <a:sy n="96" d="100"/>
        </p:scale>
        <p:origin x="54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F676D6C-C75C-4DFB-B398-07508FD822D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84F7A62-A2E5-4FFB-8997-EA3FE89FFA0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E4DE685-B8A2-4D59-ACF1-5058914D46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1440A-7622-4966-AA82-2577566DD329}" type="slidenum">
              <a:rPr lang="en-US" altLang="pt-PT"/>
              <a:pPr/>
              <a:t>‹#›</a:t>
            </a:fld>
            <a:endParaRPr lang="en-US" altLang="pt-PT"/>
          </a:p>
        </p:txBody>
      </p:sp>
    </p:spTree>
    <p:extLst>
      <p:ext uri="{BB962C8B-B14F-4D97-AF65-F5344CB8AC3E}">
        <p14:creationId xmlns:p14="http://schemas.microsoft.com/office/powerpoint/2010/main" val="4203793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C6B0EE9-86C6-4D6B-9026-21029C012FB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994D663-6E48-4EE0-A9A8-D7BC445C3CE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97B1A70-6E83-41E3-BE6F-8B925AEE01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D8EA25D-1C8F-4575-ABA7-6D16D5C287B7}" type="slidenum">
              <a:rPr lang="en-US" altLang="pt-PT"/>
              <a:pPr/>
              <a:t>‹#›</a:t>
            </a:fld>
            <a:endParaRPr lang="en-US" altLang="pt-PT"/>
          </a:p>
        </p:txBody>
      </p:sp>
    </p:spTree>
    <p:extLst>
      <p:ext uri="{BB962C8B-B14F-4D97-AF65-F5344CB8AC3E}">
        <p14:creationId xmlns:p14="http://schemas.microsoft.com/office/powerpoint/2010/main" val="308855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41D9D32-4EC4-42F6-BD2C-F7EFC1A5456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3D2F83A-D829-434E-BAE9-7A6D87A4272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B9C3A11-61C4-414A-8D83-9AA415AC54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4F3614-4C9C-4018-BD73-94A0FA8D3576}" type="slidenum">
              <a:rPr lang="en-US" altLang="pt-PT"/>
              <a:pPr/>
              <a:t>‹#›</a:t>
            </a:fld>
            <a:endParaRPr lang="en-US" altLang="pt-PT"/>
          </a:p>
        </p:txBody>
      </p:sp>
    </p:spTree>
    <p:extLst>
      <p:ext uri="{BB962C8B-B14F-4D97-AF65-F5344CB8AC3E}">
        <p14:creationId xmlns:p14="http://schemas.microsoft.com/office/powerpoint/2010/main" val="41581141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C7461E-E979-411E-ADB3-988D33A243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029E55-0CA0-46B4-95D9-1719B554A04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EFADAE-7EC4-4EDB-9765-182FA4848CA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863B75-7D93-415A-A10E-C3D94096D323}" type="slidenum">
              <a:rPr lang="en-US" altLang="pt-PT"/>
              <a:pPr/>
              <a:t>‹#›</a:t>
            </a:fld>
            <a:endParaRPr lang="en-US" altLang="pt-PT"/>
          </a:p>
        </p:txBody>
      </p:sp>
    </p:spTree>
    <p:extLst>
      <p:ext uri="{BB962C8B-B14F-4D97-AF65-F5344CB8AC3E}">
        <p14:creationId xmlns:p14="http://schemas.microsoft.com/office/powerpoint/2010/main" val="1946001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endParaRPr lang="pt-PT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473F6F-8561-40AA-91BC-C5FAF1519D0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BF500D-BC89-4C0B-BDB8-BD6748779E0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751A61-19A2-4FE4-8A94-941C20B94A7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92B577-DCE5-4D4E-9E9E-1F22A2127454}" type="slidenum">
              <a:rPr lang="en-US" altLang="pt-PT"/>
              <a:pPr/>
              <a:t>‹#›</a:t>
            </a:fld>
            <a:endParaRPr lang="en-US" altLang="pt-PT"/>
          </a:p>
        </p:txBody>
      </p:sp>
    </p:spTree>
    <p:extLst>
      <p:ext uri="{BB962C8B-B14F-4D97-AF65-F5344CB8AC3E}">
        <p14:creationId xmlns:p14="http://schemas.microsoft.com/office/powerpoint/2010/main" val="873146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3CDDDF9-20F5-4E84-AAA0-6F938D8D994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D800D1E-F83F-4AE9-8A8A-0C9F5DD77A1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A91C6C2-C1F6-42C0-BA55-A49309E972E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72BC55B-F3D7-4DB5-918C-CD7972E0236E}" type="slidenum">
              <a:rPr lang="en-US" altLang="pt-PT"/>
              <a:pPr/>
              <a:t>‹#›</a:t>
            </a:fld>
            <a:endParaRPr lang="en-US" altLang="pt-PT"/>
          </a:p>
        </p:txBody>
      </p:sp>
    </p:spTree>
    <p:extLst>
      <p:ext uri="{BB962C8B-B14F-4D97-AF65-F5344CB8AC3E}">
        <p14:creationId xmlns:p14="http://schemas.microsoft.com/office/powerpoint/2010/main" val="1812754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22ECB99-31E2-4B09-ACE3-A7EE21D8268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C6EE828-596C-4C6F-905D-0A9408346CD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8CF9A39-00D3-4E0D-888F-26221717DB5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9D8180-E8CD-4EA4-A614-42B9F1305E8D}" type="slidenum">
              <a:rPr lang="en-US" altLang="pt-PT"/>
              <a:pPr/>
              <a:t>‹#›</a:t>
            </a:fld>
            <a:endParaRPr lang="en-US" altLang="pt-PT"/>
          </a:p>
        </p:txBody>
      </p:sp>
    </p:spTree>
    <p:extLst>
      <p:ext uri="{BB962C8B-B14F-4D97-AF65-F5344CB8AC3E}">
        <p14:creationId xmlns:p14="http://schemas.microsoft.com/office/powerpoint/2010/main" val="97008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94A7C7-91FE-40B7-8D0E-8B328FBF4A0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CA7533-9851-477C-998F-B6ABDAA6B0D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F36313-8E50-4554-89D6-BA9909575E9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53E9FC-EDE8-43FC-8681-0BEC01FA46BA}" type="slidenum">
              <a:rPr lang="en-US" altLang="pt-PT"/>
              <a:pPr/>
              <a:t>‹#›</a:t>
            </a:fld>
            <a:endParaRPr lang="en-US" altLang="pt-PT"/>
          </a:p>
        </p:txBody>
      </p:sp>
    </p:spTree>
    <p:extLst>
      <p:ext uri="{BB962C8B-B14F-4D97-AF65-F5344CB8AC3E}">
        <p14:creationId xmlns:p14="http://schemas.microsoft.com/office/powerpoint/2010/main" val="3792811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CE804E5-9118-483B-ADDF-C2836F95D60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D9A12D2-FC20-4AB1-BFE5-DBDE0C515A4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150FA7A-6E3A-4913-B120-3F19B917C05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BA1A37E-C81A-40B0-9624-9D57861051D8}" type="slidenum">
              <a:rPr lang="en-US" altLang="pt-PT"/>
              <a:pPr/>
              <a:t>‹#›</a:t>
            </a:fld>
            <a:endParaRPr lang="en-US" altLang="pt-PT"/>
          </a:p>
        </p:txBody>
      </p:sp>
    </p:spTree>
    <p:extLst>
      <p:ext uri="{BB962C8B-B14F-4D97-AF65-F5344CB8AC3E}">
        <p14:creationId xmlns:p14="http://schemas.microsoft.com/office/powerpoint/2010/main" val="372430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A7294ED-3FA1-4CF3-A942-CF82339B9F6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DF16B99-6EEA-46E9-87B5-60A1C1227EA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F95F7C8-6427-4B85-B627-368ADAB224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302E19-4486-4DCC-9F68-95ADDF68D131}" type="slidenum">
              <a:rPr lang="en-US" altLang="pt-PT"/>
              <a:pPr/>
              <a:t>‹#›</a:t>
            </a:fld>
            <a:endParaRPr lang="en-US" altLang="pt-PT"/>
          </a:p>
        </p:txBody>
      </p:sp>
    </p:spTree>
    <p:extLst>
      <p:ext uri="{BB962C8B-B14F-4D97-AF65-F5344CB8AC3E}">
        <p14:creationId xmlns:p14="http://schemas.microsoft.com/office/powerpoint/2010/main" val="371636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711D16D-F17D-4655-9BDD-F2C41033CFD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8DD79BF-6E42-4B58-AD9F-AC3A114309A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45C225A-A7EB-4B2B-9EC7-4D95D721FB9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D968A5-1FA8-4552-85C2-66E38D9B9EB4}" type="slidenum">
              <a:rPr lang="en-US" altLang="pt-PT"/>
              <a:pPr/>
              <a:t>‹#›</a:t>
            </a:fld>
            <a:endParaRPr lang="en-US" altLang="pt-PT"/>
          </a:p>
        </p:txBody>
      </p:sp>
    </p:spTree>
    <p:extLst>
      <p:ext uri="{BB962C8B-B14F-4D97-AF65-F5344CB8AC3E}">
        <p14:creationId xmlns:p14="http://schemas.microsoft.com/office/powerpoint/2010/main" val="382766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676981-E628-4854-A848-44CC9D76216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F49617-E422-4AAC-809C-803C0EC7366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57F275-2C2A-4092-A08E-990FE23941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00D5F4-84C5-4B35-B220-91E9F99023F0}" type="slidenum">
              <a:rPr lang="en-US" altLang="pt-PT"/>
              <a:pPr/>
              <a:t>‹#›</a:t>
            </a:fld>
            <a:endParaRPr lang="en-US" altLang="pt-PT"/>
          </a:p>
        </p:txBody>
      </p:sp>
    </p:spTree>
    <p:extLst>
      <p:ext uri="{BB962C8B-B14F-4D97-AF65-F5344CB8AC3E}">
        <p14:creationId xmlns:p14="http://schemas.microsoft.com/office/powerpoint/2010/main" val="3684380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PT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9EAEE6-1FB6-4D84-AFA7-90EC77CC918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7D7BE6-E6E0-49A0-9E5E-76E3815B40D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EEC479-CFD2-4A37-AB99-37DFC6EC1EE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8194C-D5FC-499E-B986-67CE9BF6B900}" type="slidenum">
              <a:rPr lang="en-US" altLang="pt-PT"/>
              <a:pPr/>
              <a:t>‹#›</a:t>
            </a:fld>
            <a:endParaRPr lang="en-US" altLang="pt-PT"/>
          </a:p>
        </p:txBody>
      </p:sp>
    </p:spTree>
    <p:extLst>
      <p:ext uri="{BB962C8B-B14F-4D97-AF65-F5344CB8AC3E}">
        <p14:creationId xmlns:p14="http://schemas.microsoft.com/office/powerpoint/2010/main" val="2062698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FEBB8247-3001-46F8-8252-429103C225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3D1CB471-80BB-440A-B99B-09BBA4A036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A897F689-0D4A-49EB-809C-2FA0E30CC47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0C1A8E2-DEF5-4622-8FBD-87A36B3FE67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FB775EFC-DF9B-44BF-8B86-10C449465C1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anose="020B0604020202020204" pitchFamily="34" charset="0"/>
              </a:defRPr>
            </a:lvl1pPr>
          </a:lstStyle>
          <a:p>
            <a:fld id="{609A8C4B-E940-4A36-B2FA-168FFCAD4D49}" type="slidenum">
              <a:rPr lang="en-US" altLang="pt-PT"/>
              <a:pPr/>
              <a:t>‹#›</a:t>
            </a:fld>
            <a:endParaRPr lang="en-US" altLang="pt-PT"/>
          </a:p>
        </p:txBody>
      </p:sp>
    </p:spTree>
    <p:extLst>
      <p:ext uri="{BB962C8B-B14F-4D97-AF65-F5344CB8AC3E}">
        <p14:creationId xmlns:p14="http://schemas.microsoft.com/office/powerpoint/2010/main" val="265099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MS PGothic" pitchFamily="34" charset="-128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4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6.bin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>
            <a:extLst>
              <a:ext uri="{FF2B5EF4-FFF2-40B4-BE49-F238E27FC236}">
                <a16:creationId xmlns:a16="http://schemas.microsoft.com/office/drawing/2014/main" id="{7088EEE2-1113-4981-9C9C-CCFED30652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1313" y="333376"/>
            <a:ext cx="3733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pt-PT" sz="2800" dirty="0">
                <a:solidFill>
                  <a:srgbClr val="000000"/>
                </a:solidFill>
                <a:latin typeface="IBM Plex Sans" panose="020B0503050203000203" pitchFamily="34" charset="0"/>
              </a:rPr>
              <a:t>Matrizes de </a:t>
            </a:r>
            <a:r>
              <a:rPr lang="pt-PT" sz="2800" i="1" dirty="0">
                <a:solidFill>
                  <a:srgbClr val="000000"/>
                </a:solidFill>
                <a:latin typeface="IBM Plex Sans" panose="020B0503050203000203" pitchFamily="34" charset="0"/>
              </a:rPr>
              <a:t>score</a:t>
            </a:r>
          </a:p>
        </p:txBody>
      </p:sp>
      <p:sp>
        <p:nvSpPr>
          <p:cNvPr id="28675" name="Text Box 3">
            <a:extLst>
              <a:ext uri="{FF2B5EF4-FFF2-40B4-BE49-F238E27FC236}">
                <a16:creationId xmlns:a16="http://schemas.microsoft.com/office/drawing/2014/main" id="{DCA3B982-B5D1-48DB-9764-9937D56863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5188" y="1125539"/>
            <a:ext cx="7994650" cy="4939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FontTx/>
              <a:buChar char="•"/>
              <a:defRPr/>
            </a:pPr>
            <a:r>
              <a:rPr lang="pt-PT" altLang="pt-PT" sz="1800" dirty="0">
                <a:solidFill>
                  <a:srgbClr val="000000"/>
                </a:solidFill>
                <a:latin typeface="IBM Plex Sans" panose="020B0503050203000203" pitchFamily="34" charset="0"/>
              </a:rPr>
              <a:t>As matrizes de </a:t>
            </a:r>
            <a:r>
              <a:rPr lang="pt-PT" altLang="pt-PT" sz="1800" i="1" dirty="0">
                <a:solidFill>
                  <a:srgbClr val="000000"/>
                </a:solidFill>
                <a:latin typeface="IBM Plex Sans" panose="020B0503050203000203" pitchFamily="34" charset="0"/>
              </a:rPr>
              <a:t>score</a:t>
            </a:r>
            <a:r>
              <a:rPr lang="pt-PT" altLang="pt-PT" sz="1800" dirty="0">
                <a:solidFill>
                  <a:srgbClr val="000000"/>
                </a:solidFill>
                <a:latin typeface="IBM Plex Sans" panose="020B0503050203000203" pitchFamily="34" charset="0"/>
              </a:rPr>
              <a:t>, ou matrizes de substituição, permitem obter um score para a comparação de cada um dos possíveis  pares de aminoácidos 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FontTx/>
              <a:buChar char="•"/>
              <a:defRPr/>
            </a:pPr>
            <a:r>
              <a:rPr lang="pt-PT" altLang="pt-PT" sz="1800" dirty="0">
                <a:solidFill>
                  <a:srgbClr val="000000"/>
                </a:solidFill>
                <a:latin typeface="IBM Plex Sans" panose="020B0503050203000203" pitchFamily="34" charset="0"/>
              </a:rPr>
              <a:t> Os valores destas matrizes expressam as diferentes tendências de conservação dos aminoácidos em posições </a:t>
            </a:r>
            <a:r>
              <a:rPr lang="pt-PT" altLang="pt-PT" sz="1800" b="1" dirty="0">
                <a:solidFill>
                  <a:srgbClr val="000000"/>
                </a:solidFill>
                <a:latin typeface="IBM Plex Sans" panose="020B0503050203000203" pitchFamily="34" charset="0"/>
              </a:rPr>
              <a:t>homólogas </a:t>
            </a:r>
            <a:r>
              <a:rPr lang="pt-PT" altLang="pt-PT" sz="1800" dirty="0">
                <a:solidFill>
                  <a:srgbClr val="000000"/>
                </a:solidFill>
                <a:latin typeface="IBM Plex Sans" panose="020B0503050203000203" pitchFamily="34" charset="0"/>
              </a:rPr>
              <a:t>de duas sequências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FontTx/>
              <a:buChar char="•"/>
              <a:defRPr/>
            </a:pPr>
            <a:r>
              <a:rPr lang="pt-PT" altLang="pt-PT" sz="1800" dirty="0">
                <a:solidFill>
                  <a:srgbClr val="000000"/>
                </a:solidFill>
                <a:latin typeface="IBM Plex Sans" panose="020B0503050203000203" pitchFamily="34" charset="0"/>
              </a:rPr>
              <a:t> Existem diferentes tipos de matrizes de </a:t>
            </a:r>
            <a:r>
              <a:rPr lang="pt-PT" altLang="pt-PT" sz="1800" i="1" dirty="0">
                <a:solidFill>
                  <a:srgbClr val="000000"/>
                </a:solidFill>
                <a:latin typeface="IBM Plex Sans" panose="020B0503050203000203" pitchFamily="34" charset="0"/>
              </a:rPr>
              <a:t>score</a:t>
            </a:r>
            <a:r>
              <a:rPr lang="pt-PT" altLang="pt-PT" sz="1800" dirty="0">
                <a:solidFill>
                  <a:srgbClr val="000000"/>
                </a:solidFill>
                <a:latin typeface="IBM Plex Sans" panose="020B0503050203000203" pitchFamily="34" charset="0"/>
              </a:rPr>
              <a:t>, baseados em diferentes análises e diferentes pressupostos sobre os mecanismos de substituição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FontTx/>
              <a:buChar char="•"/>
              <a:defRPr/>
            </a:pPr>
            <a:r>
              <a:rPr lang="pt-PT" altLang="pt-PT" sz="1800" dirty="0">
                <a:solidFill>
                  <a:srgbClr val="000000"/>
                </a:solidFill>
                <a:latin typeface="IBM Plex Sans" panose="020B0503050203000203" pitchFamily="34" charset="0"/>
              </a:rPr>
              <a:t> O processo de inserção (criação de </a:t>
            </a:r>
            <a:r>
              <a:rPr lang="pt-PT" altLang="pt-PT" sz="1800" i="1" dirty="0">
                <a:solidFill>
                  <a:srgbClr val="000000"/>
                </a:solidFill>
                <a:latin typeface="IBM Plex Sans" panose="020B0503050203000203" pitchFamily="34" charset="0"/>
              </a:rPr>
              <a:t>gaps</a:t>
            </a:r>
            <a:r>
              <a:rPr lang="pt-PT" altLang="pt-PT" sz="1800" dirty="0">
                <a:solidFill>
                  <a:srgbClr val="000000"/>
                </a:solidFill>
                <a:latin typeface="IBM Plex Sans" panose="020B0503050203000203" pitchFamily="34" charset="0"/>
              </a:rPr>
              <a:t>) é geralmente tratado separadamente.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FontTx/>
              <a:buChar char="•"/>
              <a:defRPr/>
            </a:pPr>
            <a:endParaRPr lang="pt-PT" altLang="pt-PT" sz="1800" dirty="0">
              <a:solidFill>
                <a:srgbClr val="000000"/>
              </a:solidFill>
              <a:latin typeface="IBM Plex Sans" panose="020B0503050203000203" pitchFamily="34" charset="0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buFontTx/>
              <a:buChar char="•"/>
              <a:defRPr/>
            </a:pPr>
            <a:r>
              <a:rPr lang="pt-PT" altLang="pt-PT" sz="1800" dirty="0">
                <a:solidFill>
                  <a:srgbClr val="000000"/>
                </a:solidFill>
                <a:latin typeface="IBM Plex Sans" panose="020B0503050203000203" pitchFamily="34" charset="0"/>
              </a:rPr>
              <a:t> Os dois tipos de matrizes mais usados são: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pt-PT" altLang="pt-PT" sz="1800" dirty="0">
                <a:solidFill>
                  <a:srgbClr val="0070C0"/>
                </a:solidFill>
                <a:latin typeface="IBM Plex Sans" panose="020B0503050203000203" pitchFamily="34" charset="0"/>
              </a:rPr>
              <a:t>Matrizes </a:t>
            </a:r>
            <a:r>
              <a:rPr lang="pt-PT" altLang="pt-PT" sz="1800" b="1" dirty="0">
                <a:solidFill>
                  <a:srgbClr val="0070C0"/>
                </a:solidFill>
                <a:latin typeface="IBM Plex Sans" panose="020B0503050203000203" pitchFamily="34" charset="0"/>
              </a:rPr>
              <a:t>PAM</a:t>
            </a:r>
            <a:r>
              <a:rPr lang="pt-PT" altLang="pt-PT" sz="1800" dirty="0">
                <a:solidFill>
                  <a:srgbClr val="000000"/>
                </a:solidFill>
                <a:latin typeface="IBM Plex Sans" panose="020B0503050203000203" pitchFamily="34" charset="0"/>
              </a:rPr>
              <a:t>: baseadas na comparação, por alinhamento global, de famílias de sequências muito próximas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pt-PT" altLang="pt-PT" sz="1800" dirty="0">
                <a:solidFill>
                  <a:srgbClr val="0070C0"/>
                </a:solidFill>
                <a:latin typeface="IBM Plex Sans" panose="020B0503050203000203" pitchFamily="34" charset="0"/>
              </a:rPr>
              <a:t>Matrizes </a:t>
            </a:r>
            <a:r>
              <a:rPr lang="pt-PT" altLang="pt-PT" sz="1800" b="1" dirty="0">
                <a:solidFill>
                  <a:srgbClr val="0070C0"/>
                </a:solidFill>
                <a:latin typeface="IBM Plex Sans" panose="020B0503050203000203" pitchFamily="34" charset="0"/>
              </a:rPr>
              <a:t>BLOSUM</a:t>
            </a:r>
            <a:r>
              <a:rPr lang="pt-PT" altLang="pt-PT" sz="1800" dirty="0">
                <a:solidFill>
                  <a:srgbClr val="000000"/>
                </a:solidFill>
                <a:latin typeface="IBM Plex Sans" panose="020B0503050203000203" pitchFamily="34" charset="0"/>
              </a:rPr>
              <a:t>: baseadas no alinhamento de regiões de elevada similaridade (blocos) em diferentes grupos de proteínas.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>
            <a:extLst>
              <a:ext uri="{FF2B5EF4-FFF2-40B4-BE49-F238E27FC236}">
                <a16:creationId xmlns:a16="http://schemas.microsoft.com/office/drawing/2014/main" id="{ED01C264-8299-4A01-9C65-6CAE628544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4184" y="1412777"/>
            <a:ext cx="7924800" cy="386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PT" altLang="pt-PT" sz="2000" dirty="0">
                <a:solidFill>
                  <a:srgbClr val="000000"/>
                </a:solidFill>
                <a:latin typeface="IBM Plex Sans" panose="020B0503050203000203" pitchFamily="34" charset="0"/>
              </a:rPr>
              <a:t>Família de matrizes de substituição — PAM 1, PAM 2, etc. — onde </a:t>
            </a:r>
            <a:r>
              <a:rPr lang="pt-PT" altLang="pt-PT" sz="2000" dirty="0" err="1">
                <a:solidFill>
                  <a:srgbClr val="000000"/>
                </a:solidFill>
                <a:latin typeface="IBM Plex Sans" panose="020B0503050203000203" pitchFamily="34" charset="0"/>
              </a:rPr>
              <a:t>PAM</a:t>
            </a:r>
            <a:r>
              <a:rPr lang="pt-PT" altLang="pt-PT" sz="2000" i="1" dirty="0" err="1">
                <a:solidFill>
                  <a:srgbClr val="000000"/>
                </a:solidFill>
                <a:latin typeface="IBM Plex Sans" panose="020B0503050203000203" pitchFamily="34" charset="0"/>
              </a:rPr>
              <a:t>n</a:t>
            </a:r>
            <a:r>
              <a:rPr lang="pt-PT" altLang="pt-PT" sz="2000" dirty="0">
                <a:solidFill>
                  <a:srgbClr val="000000"/>
                </a:solidFill>
                <a:latin typeface="IBM Plex Sans" panose="020B0503050203000203" pitchFamily="34" charset="0"/>
              </a:rPr>
              <a:t> é adequada à comparação de  sequências que distam entre si de </a:t>
            </a:r>
            <a:r>
              <a:rPr lang="pt-PT" altLang="pt-PT" sz="2000" i="1" dirty="0">
                <a:solidFill>
                  <a:srgbClr val="000000"/>
                </a:solidFill>
                <a:latin typeface="IBM Plex Sans" panose="020B0503050203000203" pitchFamily="34" charset="0"/>
              </a:rPr>
              <a:t>n</a:t>
            </a:r>
            <a:r>
              <a:rPr lang="pt-PT" altLang="pt-PT" sz="2000" dirty="0">
                <a:solidFill>
                  <a:srgbClr val="000000"/>
                </a:solidFill>
                <a:latin typeface="IBM Plex Sans" panose="020B0503050203000203" pitchFamily="34" charset="0"/>
              </a:rPr>
              <a:t> PAM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PT" altLang="pt-PT" sz="2000" dirty="0">
                <a:solidFill>
                  <a:srgbClr val="000000"/>
                </a:solidFill>
                <a:latin typeface="IBM Plex Sans" panose="020B0503050203000203" pitchFamily="34" charset="0"/>
              </a:rPr>
              <a:t>PAM </a:t>
            </a:r>
            <a:r>
              <a:rPr lang="pt-PT" altLang="pt-PT" sz="2000" i="1" dirty="0">
                <a:solidFill>
                  <a:srgbClr val="000000"/>
                </a:solidFill>
                <a:latin typeface="IBM Plex Sans" panose="020B0503050203000203" pitchFamily="34" charset="0"/>
              </a:rPr>
              <a:t>n</a:t>
            </a:r>
            <a:r>
              <a:rPr lang="pt-PT" altLang="pt-PT" sz="2000" dirty="0">
                <a:solidFill>
                  <a:srgbClr val="000000"/>
                </a:solidFill>
                <a:latin typeface="IBM Plex Sans" panose="020B0503050203000203" pitchFamily="34" charset="0"/>
              </a:rPr>
              <a:t> = (PAM 1)</a:t>
            </a:r>
            <a:r>
              <a:rPr lang="pt-PT" altLang="pt-PT" i="1" baseline="46000" dirty="0">
                <a:solidFill>
                  <a:srgbClr val="000000"/>
                </a:solidFill>
                <a:latin typeface="IBM Plex Sans" panose="020B0503050203000203" pitchFamily="34" charset="0"/>
              </a:rPr>
              <a:t>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PT" altLang="pt-PT" i="1" baseline="46000" dirty="0">
              <a:solidFill>
                <a:srgbClr val="000000"/>
              </a:solidFill>
              <a:latin typeface="IBM Plex Sans" panose="020B0503050203000203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PT" altLang="pt-PT" sz="1400" dirty="0">
                <a:solidFill>
                  <a:srgbClr val="000000"/>
                </a:solidFill>
                <a:latin typeface="IBM Plex Sans" panose="020B0503050203000203" pitchFamily="34" charset="0"/>
              </a:rPr>
              <a:t>PAM2 = PAM1 x PAM1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PT" altLang="pt-PT" sz="1400" dirty="0">
                <a:solidFill>
                  <a:srgbClr val="000000"/>
                </a:solidFill>
                <a:latin typeface="IBM Plex Sans" panose="020B0503050203000203" pitchFamily="34" charset="0"/>
              </a:rPr>
              <a:t>PAM4</a:t>
            </a:r>
            <a:r>
              <a:rPr lang="pt-PT" altLang="pt-PT" sz="1400" baseline="30000" dirty="0">
                <a:solidFill>
                  <a:srgbClr val="000000"/>
                </a:solidFill>
                <a:latin typeface="IBM Plex Sans" panose="020B0503050203000203" pitchFamily="34" charset="0"/>
              </a:rPr>
              <a:t> </a:t>
            </a:r>
            <a:r>
              <a:rPr lang="pt-PT" altLang="pt-PT" sz="1400" dirty="0">
                <a:solidFill>
                  <a:srgbClr val="000000"/>
                </a:solidFill>
                <a:latin typeface="IBM Plex Sans" panose="020B0503050203000203" pitchFamily="34" charset="0"/>
              </a:rPr>
              <a:t>= PAM2 x PAM2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PT" altLang="pt-PT" sz="1400" dirty="0">
                <a:solidFill>
                  <a:srgbClr val="000000"/>
                </a:solidFill>
                <a:latin typeface="IBM Plex Sans" panose="020B0503050203000203" pitchFamily="34" charset="0"/>
              </a:rPr>
              <a:t>PAM8</a:t>
            </a:r>
            <a:r>
              <a:rPr lang="pt-PT" altLang="pt-PT" sz="1400" baseline="30000" dirty="0">
                <a:solidFill>
                  <a:srgbClr val="000000"/>
                </a:solidFill>
                <a:latin typeface="IBM Plex Sans" panose="020B0503050203000203" pitchFamily="34" charset="0"/>
              </a:rPr>
              <a:t> </a:t>
            </a:r>
            <a:r>
              <a:rPr lang="pt-PT" altLang="pt-PT" sz="1400" dirty="0">
                <a:solidFill>
                  <a:srgbClr val="000000"/>
                </a:solidFill>
                <a:latin typeface="IBM Plex Sans" panose="020B0503050203000203" pitchFamily="34" charset="0"/>
              </a:rPr>
              <a:t>= PAM4 x PAM4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PT" altLang="pt-PT" sz="1400" dirty="0">
                <a:solidFill>
                  <a:srgbClr val="000000"/>
                </a:solidFill>
                <a:latin typeface="IBM Plex Sans" panose="020B0503050203000203" pitchFamily="34" charset="0"/>
              </a:rPr>
              <a:t>PAM16</a:t>
            </a:r>
            <a:r>
              <a:rPr lang="pt-PT" altLang="pt-PT" sz="1400" baseline="30000" dirty="0">
                <a:solidFill>
                  <a:srgbClr val="000000"/>
                </a:solidFill>
                <a:latin typeface="IBM Plex Sans" panose="020B0503050203000203" pitchFamily="34" charset="0"/>
              </a:rPr>
              <a:t> </a:t>
            </a:r>
            <a:r>
              <a:rPr lang="pt-PT" altLang="pt-PT" sz="1400" dirty="0">
                <a:solidFill>
                  <a:srgbClr val="000000"/>
                </a:solidFill>
                <a:latin typeface="IBM Plex Sans" panose="020B0503050203000203" pitchFamily="34" charset="0"/>
              </a:rPr>
              <a:t>= PAM8 x PAM8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PT" altLang="pt-PT" sz="1400" dirty="0">
                <a:solidFill>
                  <a:srgbClr val="000000"/>
                </a:solidFill>
                <a:latin typeface="IBM Plex Sans" panose="020B0503050203000203" pitchFamily="34" charset="0"/>
              </a:rPr>
              <a:t>PAM32</a:t>
            </a:r>
            <a:r>
              <a:rPr lang="pt-PT" altLang="pt-PT" sz="1400" baseline="30000" dirty="0">
                <a:solidFill>
                  <a:srgbClr val="000000"/>
                </a:solidFill>
                <a:latin typeface="IBM Plex Sans" panose="020B0503050203000203" pitchFamily="34" charset="0"/>
              </a:rPr>
              <a:t> </a:t>
            </a:r>
            <a:r>
              <a:rPr lang="pt-PT" altLang="pt-PT" sz="1400" dirty="0">
                <a:solidFill>
                  <a:srgbClr val="000000"/>
                </a:solidFill>
                <a:latin typeface="IBM Plex Sans" panose="020B0503050203000203" pitchFamily="34" charset="0"/>
              </a:rPr>
              <a:t>= PAM16 x PAM16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PT" altLang="pt-PT" sz="1400" dirty="0">
                <a:solidFill>
                  <a:srgbClr val="000000"/>
                </a:solidFill>
                <a:latin typeface="IBM Plex Sans" panose="020B0503050203000203" pitchFamily="34" charset="0"/>
              </a:rPr>
              <a:t>PAM64 = PAM32 x PAM32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PT" altLang="pt-PT" sz="1400" dirty="0">
                <a:solidFill>
                  <a:srgbClr val="000000"/>
                </a:solidFill>
                <a:latin typeface="IBM Plex Sans" panose="020B0503050203000203" pitchFamily="34" charset="0"/>
              </a:rPr>
              <a:t>PAM128</a:t>
            </a:r>
            <a:r>
              <a:rPr lang="pt-PT" altLang="pt-PT" sz="1400" baseline="30000" dirty="0">
                <a:solidFill>
                  <a:srgbClr val="000000"/>
                </a:solidFill>
                <a:latin typeface="IBM Plex Sans" panose="020B0503050203000203" pitchFamily="34" charset="0"/>
              </a:rPr>
              <a:t> </a:t>
            </a:r>
            <a:r>
              <a:rPr lang="pt-PT" altLang="pt-PT" sz="1400" dirty="0">
                <a:solidFill>
                  <a:srgbClr val="000000"/>
                </a:solidFill>
                <a:latin typeface="IBM Plex Sans" panose="020B0503050203000203" pitchFamily="34" charset="0"/>
              </a:rPr>
              <a:t>= PAM64 x PAM64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PT" altLang="pt-PT" sz="1400" dirty="0">
                <a:solidFill>
                  <a:srgbClr val="FF0000"/>
                </a:solidFill>
                <a:latin typeface="IBM Plex Sans" panose="020B0503050203000203" pitchFamily="34" charset="0"/>
              </a:rPr>
              <a:t>PAM256</a:t>
            </a:r>
            <a:r>
              <a:rPr lang="pt-PT" altLang="pt-PT" sz="1400" baseline="30000" dirty="0">
                <a:solidFill>
                  <a:srgbClr val="000000"/>
                </a:solidFill>
                <a:latin typeface="IBM Plex Sans" panose="020B0503050203000203" pitchFamily="34" charset="0"/>
              </a:rPr>
              <a:t> </a:t>
            </a:r>
            <a:r>
              <a:rPr lang="pt-PT" altLang="pt-PT" sz="1400" dirty="0">
                <a:solidFill>
                  <a:srgbClr val="000000"/>
                </a:solidFill>
                <a:latin typeface="IBM Plex Sans" panose="020B0503050203000203" pitchFamily="34" charset="0"/>
              </a:rPr>
              <a:t>= PAM128 x PAM128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PT" altLang="pt-PT" sz="1400" dirty="0">
              <a:solidFill>
                <a:srgbClr val="000000"/>
              </a:solidFill>
              <a:latin typeface="IBM Plex Sans" panose="020B0503050203000203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PT" altLang="pt-PT" sz="1400" dirty="0">
              <a:solidFill>
                <a:srgbClr val="000000"/>
              </a:solidFill>
              <a:latin typeface="IBM Plex Sans" panose="020B0503050203000203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PT" altLang="pt-PT" sz="1400" i="1" baseline="46000" dirty="0">
              <a:solidFill>
                <a:srgbClr val="000000"/>
              </a:solidFill>
              <a:latin typeface="IBM Plex Sans" panose="020B0503050203000203" pitchFamily="34" charset="0"/>
            </a:endParaRPr>
          </a:p>
        </p:txBody>
      </p:sp>
      <p:sp>
        <p:nvSpPr>
          <p:cNvPr id="31746" name="TextBox 1">
            <a:extLst>
              <a:ext uri="{FF2B5EF4-FFF2-40B4-BE49-F238E27FC236}">
                <a16:creationId xmlns:a16="http://schemas.microsoft.com/office/drawing/2014/main" id="{438BFC01-C8B4-44A7-A38A-F92D60EAB3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6700" y="912814"/>
            <a:ext cx="1857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None/>
            </a:pPr>
            <a:endParaRPr lang="pt-PT" altLang="pt-PT" sz="1800" dirty="0">
              <a:solidFill>
                <a:srgbClr val="000000"/>
              </a:solidFill>
              <a:latin typeface="IBM Plex Sans" panose="020B0503050203000203" pitchFamily="34" charset="0"/>
              <a:cs typeface="Arial" panose="020B0604020202020204" pitchFamily="34" charset="0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5755091C-B26F-450E-B824-7A5B528FBB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pt-PT" altLang="pt-PT" sz="2800" dirty="0">
                <a:solidFill>
                  <a:srgbClr val="000000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Família de Matrizes PAM</a:t>
            </a: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C215F9C8-9B63-480A-81F9-D0BE96443D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725144"/>
            <a:ext cx="7924800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pt-PT" altLang="pt-PT" sz="2000" b="1" dirty="0">
                <a:solidFill>
                  <a:srgbClr val="000000"/>
                </a:solidFill>
                <a:latin typeface="IBM Plex Sans" panose="020B0503050203000203" pitchFamily="34" charset="0"/>
              </a:rPr>
              <a:t>Não confundir com as matrizes PAM de substituição com as matrizes PAM de score. </a:t>
            </a: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pt-PT" altLang="pt-PT" sz="2000" b="1" dirty="0">
                <a:solidFill>
                  <a:srgbClr val="000000"/>
                </a:solidFill>
                <a:latin typeface="IBM Plex Sans" panose="020B0503050203000203" pitchFamily="34" charset="0"/>
              </a:rPr>
              <a:t>Matrizes PAM de score</a:t>
            </a:r>
            <a:r>
              <a:rPr lang="pt-PT" altLang="pt-PT" sz="2000" dirty="0">
                <a:solidFill>
                  <a:srgbClr val="000000"/>
                </a:solidFill>
                <a:latin typeface="IBM Plex Sans" panose="020B0503050203000203" pitchFamily="34" charset="0"/>
              </a:rPr>
              <a:t> são obtidas a partir das matrizes PAM de substituição calculando os logaritmos da razão das frequências observadas e esperadas (“log </a:t>
            </a:r>
            <a:r>
              <a:rPr lang="pt-PT" altLang="pt-PT" sz="2000" dirty="0" err="1">
                <a:solidFill>
                  <a:srgbClr val="000000"/>
                </a:solidFill>
                <a:latin typeface="IBM Plex Sans" panose="020B0503050203000203" pitchFamily="34" charset="0"/>
              </a:rPr>
              <a:t>odds</a:t>
            </a:r>
            <a:r>
              <a:rPr lang="pt-PT" altLang="pt-PT" sz="2000" dirty="0">
                <a:solidFill>
                  <a:srgbClr val="000000"/>
                </a:solidFill>
                <a:latin typeface="IBM Plex Sans" panose="020B0503050203000203" pitchFamily="34" charset="0"/>
              </a:rPr>
              <a:t> score”)..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>
            <a:extLst>
              <a:ext uri="{FF2B5EF4-FFF2-40B4-BE49-F238E27FC236}">
                <a16:creationId xmlns:a16="http://schemas.microsoft.com/office/drawing/2014/main" id="{11CD2D79-4389-415D-A4E7-026816C42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5188" y="333375"/>
            <a:ext cx="7848600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pt-PT" sz="2800" dirty="0">
                <a:solidFill>
                  <a:srgbClr val="000000"/>
                </a:solidFill>
                <a:latin typeface="IBM Plex Sans" panose="020B0503050203000203" pitchFamily="34" charset="0"/>
              </a:rPr>
              <a:t>Os valores de score são logaritmos</a:t>
            </a:r>
            <a:endParaRPr lang="pt-PT" sz="2800" i="1" dirty="0">
              <a:solidFill>
                <a:srgbClr val="000000"/>
              </a:solidFill>
              <a:latin typeface="IBM Plex Sans" panose="020B0503050203000203" pitchFamily="34" charset="0"/>
            </a:endParaRPr>
          </a:p>
        </p:txBody>
      </p:sp>
      <p:sp>
        <p:nvSpPr>
          <p:cNvPr id="33795" name="Text Box 7">
            <a:extLst>
              <a:ext uri="{FF2B5EF4-FFF2-40B4-BE49-F238E27FC236}">
                <a16:creationId xmlns:a16="http://schemas.microsoft.com/office/drawing/2014/main" id="{03CB9067-F652-46C7-815F-F6BA169B62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8214" y="908051"/>
            <a:ext cx="3298825" cy="461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PT" sz="2400" dirty="0" err="1">
                <a:solidFill>
                  <a:srgbClr val="000000"/>
                </a:solidFill>
                <a:latin typeface="IBM Plex Sans" panose="020B0503050203000203" pitchFamily="34" charset="0"/>
              </a:rPr>
              <a:t>S</a:t>
            </a:r>
            <a:r>
              <a:rPr lang="pt-PT" sz="2400" baseline="-25000" dirty="0" err="1">
                <a:solidFill>
                  <a:srgbClr val="000000"/>
                </a:solidFill>
                <a:latin typeface="IBM Plex Sans" panose="020B0503050203000203" pitchFamily="34" charset="0"/>
              </a:rPr>
              <a:t>ij</a:t>
            </a:r>
            <a:r>
              <a:rPr lang="pt-PT" sz="2400" baseline="-25000" dirty="0">
                <a:solidFill>
                  <a:srgbClr val="000000"/>
                </a:solidFill>
                <a:latin typeface="IBM Plex Sans" panose="020B0503050203000203" pitchFamily="34" charset="0"/>
              </a:rPr>
              <a:t> </a:t>
            </a:r>
            <a:r>
              <a:rPr lang="pt-PT" sz="2400" dirty="0">
                <a:solidFill>
                  <a:srgbClr val="000000"/>
                </a:solidFill>
                <a:latin typeface="IBM Plex Sans" panose="020B0503050203000203" pitchFamily="34" charset="0"/>
              </a:rPr>
              <a:t>= </a:t>
            </a:r>
            <a:r>
              <a:rPr lang="pt-PT" sz="2400" dirty="0" err="1">
                <a:solidFill>
                  <a:srgbClr val="000000"/>
                </a:solidFill>
                <a:latin typeface="IBM Plex Sans" panose="020B0503050203000203" pitchFamily="34" charset="0"/>
              </a:rPr>
              <a:t>log</a:t>
            </a:r>
            <a:r>
              <a:rPr lang="pt-PT" sz="2400" baseline="-25000" dirty="0" err="1">
                <a:solidFill>
                  <a:srgbClr val="000000"/>
                </a:solidFill>
                <a:latin typeface="IBM Plex Sans" panose="020B0503050203000203" pitchFamily="34" charset="0"/>
              </a:rPr>
              <a:t>b</a:t>
            </a:r>
            <a:r>
              <a:rPr lang="pt-PT" sz="2400" dirty="0">
                <a:solidFill>
                  <a:srgbClr val="000000"/>
                </a:solidFill>
                <a:latin typeface="IBM Plex Sans" panose="020B0503050203000203" pitchFamily="34" charset="0"/>
              </a:rPr>
              <a:t> (p</a:t>
            </a:r>
            <a:r>
              <a:rPr lang="pt-PT" sz="2400" baseline="-25000" dirty="0">
                <a:solidFill>
                  <a:srgbClr val="000000"/>
                </a:solidFill>
                <a:latin typeface="IBM Plex Sans" panose="020B0503050203000203" pitchFamily="34" charset="0"/>
              </a:rPr>
              <a:t>i </a:t>
            </a:r>
            <a:r>
              <a:rPr lang="pt-PT" sz="2400" dirty="0" err="1">
                <a:solidFill>
                  <a:srgbClr val="000000"/>
                </a:solidFill>
                <a:latin typeface="IBM Plex Sans" panose="020B0503050203000203" pitchFamily="34" charset="0"/>
              </a:rPr>
              <a:t>M</a:t>
            </a:r>
            <a:r>
              <a:rPr lang="pt-PT" sz="2400" baseline="-25000" dirty="0" err="1">
                <a:solidFill>
                  <a:srgbClr val="000000"/>
                </a:solidFill>
                <a:latin typeface="IBM Plex Sans" panose="020B0503050203000203" pitchFamily="34" charset="0"/>
              </a:rPr>
              <a:t>ij</a:t>
            </a:r>
            <a:r>
              <a:rPr lang="pt-PT" sz="2400" baseline="-25000" dirty="0">
                <a:solidFill>
                  <a:srgbClr val="000000"/>
                </a:solidFill>
                <a:latin typeface="IBM Plex Sans" panose="020B0503050203000203" pitchFamily="34" charset="0"/>
              </a:rPr>
              <a:t> </a:t>
            </a:r>
            <a:r>
              <a:rPr lang="pt-PT" sz="2400" dirty="0">
                <a:solidFill>
                  <a:srgbClr val="000000"/>
                </a:solidFill>
                <a:latin typeface="IBM Plex Sans" panose="020B0503050203000203" pitchFamily="34" charset="0"/>
              </a:rPr>
              <a:t>/ </a:t>
            </a:r>
            <a:r>
              <a:rPr lang="pt-PT" sz="2400" dirty="0" err="1">
                <a:solidFill>
                  <a:srgbClr val="000000"/>
                </a:solidFill>
                <a:latin typeface="IBM Plex Sans" panose="020B0503050203000203" pitchFamily="34" charset="0"/>
              </a:rPr>
              <a:t>p</a:t>
            </a:r>
            <a:r>
              <a:rPr lang="pt-PT" sz="2400" baseline="-25000" dirty="0" err="1">
                <a:solidFill>
                  <a:srgbClr val="000000"/>
                </a:solidFill>
                <a:latin typeface="IBM Plex Sans" panose="020B0503050203000203" pitchFamily="34" charset="0"/>
              </a:rPr>
              <a:t>i</a:t>
            </a:r>
            <a:r>
              <a:rPr lang="pt-PT" sz="2400" dirty="0" err="1">
                <a:solidFill>
                  <a:srgbClr val="000000"/>
                </a:solidFill>
                <a:latin typeface="IBM Plex Sans" panose="020B0503050203000203" pitchFamily="34" charset="0"/>
              </a:rPr>
              <a:t>p</a:t>
            </a:r>
            <a:r>
              <a:rPr lang="pt-PT" sz="2400" baseline="-25000" dirty="0" err="1">
                <a:solidFill>
                  <a:srgbClr val="000000"/>
                </a:solidFill>
                <a:latin typeface="IBM Plex Sans" panose="020B0503050203000203" pitchFamily="34" charset="0"/>
              </a:rPr>
              <a:t>j</a:t>
            </a:r>
            <a:r>
              <a:rPr lang="pt-PT" sz="2400" dirty="0">
                <a:solidFill>
                  <a:srgbClr val="000000"/>
                </a:solidFill>
                <a:latin typeface="IBM Plex Sans" panose="020B0503050203000203" pitchFamily="34" charset="0"/>
              </a:rPr>
              <a:t>)</a:t>
            </a:r>
          </a:p>
        </p:txBody>
      </p:sp>
      <p:sp>
        <p:nvSpPr>
          <p:cNvPr id="33796" name="Text Box 8">
            <a:extLst>
              <a:ext uri="{FF2B5EF4-FFF2-40B4-BE49-F238E27FC236}">
                <a16:creationId xmlns:a16="http://schemas.microsoft.com/office/drawing/2014/main" id="{F649D986-C9C8-4C6E-A861-FB88BD7CA3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8214" y="1562100"/>
            <a:ext cx="7991475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PT" altLang="pt-PT" sz="1800" b="1" dirty="0" err="1">
                <a:solidFill>
                  <a:srgbClr val="000000"/>
                </a:solidFill>
                <a:latin typeface="IBM Plex Sans" panose="020B0503050203000203" pitchFamily="34" charset="0"/>
              </a:rPr>
              <a:t>S</a:t>
            </a:r>
            <a:r>
              <a:rPr lang="pt-PT" altLang="pt-PT" sz="1800" b="1" baseline="-25000" dirty="0" err="1">
                <a:solidFill>
                  <a:srgbClr val="000000"/>
                </a:solidFill>
                <a:latin typeface="IBM Plex Sans" panose="020B0503050203000203" pitchFamily="34" charset="0"/>
              </a:rPr>
              <a:t>ij</a:t>
            </a:r>
            <a:r>
              <a:rPr lang="pt-PT" altLang="pt-PT" sz="1800" baseline="-25000" dirty="0">
                <a:solidFill>
                  <a:srgbClr val="000000"/>
                </a:solidFill>
                <a:latin typeface="IBM Plex Sans" panose="020B0503050203000203" pitchFamily="34" charset="0"/>
              </a:rPr>
              <a:t> </a:t>
            </a:r>
            <a:r>
              <a:rPr lang="pt-PT" altLang="pt-PT" sz="1800" dirty="0">
                <a:solidFill>
                  <a:srgbClr val="000000"/>
                </a:solidFill>
                <a:latin typeface="IBM Plex Sans" panose="020B0503050203000203" pitchFamily="34" charset="0"/>
              </a:rPr>
              <a:t>= score (“log </a:t>
            </a:r>
            <a:r>
              <a:rPr lang="pt-PT" altLang="pt-PT" sz="1800" dirty="0" err="1">
                <a:solidFill>
                  <a:srgbClr val="000000"/>
                </a:solidFill>
                <a:latin typeface="IBM Plex Sans" panose="020B0503050203000203" pitchFamily="34" charset="0"/>
              </a:rPr>
              <a:t>odds</a:t>
            </a:r>
            <a:r>
              <a:rPr lang="pt-PT" altLang="pt-PT" sz="1800" dirty="0">
                <a:solidFill>
                  <a:srgbClr val="000000"/>
                </a:solidFill>
                <a:latin typeface="IBM Plex Sans" panose="020B0503050203000203" pitchFamily="34" charset="0"/>
              </a:rPr>
              <a:t>” ratio)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PT" altLang="pt-PT" sz="1800" b="1" dirty="0" err="1">
                <a:solidFill>
                  <a:srgbClr val="000000"/>
                </a:solidFill>
                <a:latin typeface="IBM Plex Sans" panose="020B0503050203000203" pitchFamily="34" charset="0"/>
              </a:rPr>
              <a:t>M</a:t>
            </a:r>
            <a:r>
              <a:rPr lang="pt-PT" altLang="pt-PT" sz="1800" b="1" baseline="-25000" dirty="0" err="1">
                <a:solidFill>
                  <a:srgbClr val="000000"/>
                </a:solidFill>
                <a:latin typeface="IBM Plex Sans" panose="020B0503050203000203" pitchFamily="34" charset="0"/>
              </a:rPr>
              <a:t>ij</a:t>
            </a:r>
            <a:r>
              <a:rPr lang="pt-PT" altLang="pt-PT" sz="1800" baseline="-25000" dirty="0">
                <a:solidFill>
                  <a:srgbClr val="000000"/>
                </a:solidFill>
                <a:latin typeface="IBM Plex Sans" panose="020B0503050203000203" pitchFamily="34" charset="0"/>
              </a:rPr>
              <a:t> </a:t>
            </a:r>
            <a:r>
              <a:rPr lang="pt-PT" altLang="pt-PT" sz="1800" dirty="0">
                <a:solidFill>
                  <a:srgbClr val="000000"/>
                </a:solidFill>
                <a:latin typeface="IBM Plex Sans" panose="020B0503050203000203" pitchFamily="34" charset="0"/>
              </a:rPr>
              <a:t>= </a:t>
            </a:r>
            <a:r>
              <a:rPr lang="pt-PT" altLang="pt-PT" sz="1800" i="1" dirty="0">
                <a:solidFill>
                  <a:srgbClr val="000000"/>
                </a:solidFill>
                <a:latin typeface="IBM Plex Sans" panose="020B0503050203000203" pitchFamily="34" charset="0"/>
              </a:rPr>
              <a:t>score</a:t>
            </a:r>
            <a:r>
              <a:rPr lang="pt-PT" altLang="pt-PT" sz="1800" dirty="0">
                <a:solidFill>
                  <a:srgbClr val="000000"/>
                </a:solidFill>
                <a:latin typeface="IBM Plex Sans" panose="020B0503050203000203" pitchFamily="34" charset="0"/>
              </a:rPr>
              <a:t> da matriz de transição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PT" altLang="pt-PT" sz="1800" b="1" dirty="0">
                <a:solidFill>
                  <a:srgbClr val="000000"/>
                </a:solidFill>
                <a:latin typeface="IBM Plex Sans" panose="020B0503050203000203" pitchFamily="34" charset="0"/>
              </a:rPr>
              <a:t>p</a:t>
            </a:r>
            <a:r>
              <a:rPr lang="pt-PT" altLang="pt-PT" sz="1800" b="1" baseline="-25000" dirty="0">
                <a:solidFill>
                  <a:srgbClr val="000000"/>
                </a:solidFill>
                <a:latin typeface="IBM Plex Sans" panose="020B0503050203000203" pitchFamily="34" charset="0"/>
              </a:rPr>
              <a:t>i</a:t>
            </a:r>
            <a:r>
              <a:rPr lang="pt-PT" altLang="pt-PT" sz="1800" dirty="0">
                <a:solidFill>
                  <a:srgbClr val="000000"/>
                </a:solidFill>
                <a:latin typeface="IBM Plex Sans" panose="020B0503050203000203" pitchFamily="34" charset="0"/>
              </a:rPr>
              <a:t> , </a:t>
            </a:r>
            <a:r>
              <a:rPr lang="pt-PT" altLang="pt-PT" sz="1800" b="1" dirty="0" err="1">
                <a:solidFill>
                  <a:srgbClr val="000000"/>
                </a:solidFill>
                <a:latin typeface="IBM Plex Sans" panose="020B0503050203000203" pitchFamily="34" charset="0"/>
              </a:rPr>
              <a:t>p</a:t>
            </a:r>
            <a:r>
              <a:rPr lang="pt-PT" altLang="pt-PT" sz="1800" b="1" baseline="-25000" dirty="0" err="1">
                <a:solidFill>
                  <a:srgbClr val="000000"/>
                </a:solidFill>
                <a:latin typeface="IBM Plex Sans" panose="020B0503050203000203" pitchFamily="34" charset="0"/>
              </a:rPr>
              <a:t>j</a:t>
            </a:r>
            <a:r>
              <a:rPr lang="pt-PT" altLang="pt-PT" sz="1800" dirty="0">
                <a:solidFill>
                  <a:srgbClr val="000000"/>
                </a:solidFill>
                <a:latin typeface="IBM Plex Sans" panose="020B0503050203000203" pitchFamily="34" charset="0"/>
              </a:rPr>
              <a:t> = probabilidades de ocorrência dos aminoácidos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PT" altLang="pt-PT" sz="1800" b="1" dirty="0">
                <a:solidFill>
                  <a:srgbClr val="000000"/>
                </a:solidFill>
                <a:latin typeface="IBM Plex Sans" panose="020B0503050203000203" pitchFamily="34" charset="0"/>
              </a:rPr>
              <a:t>b</a:t>
            </a:r>
            <a:r>
              <a:rPr lang="pt-PT" altLang="pt-PT" sz="1800" dirty="0">
                <a:solidFill>
                  <a:srgbClr val="000000"/>
                </a:solidFill>
                <a:latin typeface="IBM Plex Sans" panose="020B0503050203000203" pitchFamily="34" charset="0"/>
              </a:rPr>
              <a:t> = base do logaritmo (arbitrária)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PT" altLang="pt-PT" sz="1600" b="1" dirty="0" err="1">
                <a:solidFill>
                  <a:srgbClr val="000000"/>
                </a:solidFill>
                <a:latin typeface="IBM Plex Sans" panose="020B0503050203000203" pitchFamily="34" charset="0"/>
              </a:rPr>
              <a:t>Odds</a:t>
            </a:r>
            <a:r>
              <a:rPr lang="pt-PT" altLang="pt-PT" sz="1600" b="1" dirty="0">
                <a:solidFill>
                  <a:srgbClr val="000000"/>
                </a:solidFill>
                <a:latin typeface="IBM Plex Sans" panose="020B0503050203000203" pitchFamily="34" charset="0"/>
              </a:rPr>
              <a:t> ratio</a:t>
            </a:r>
            <a:r>
              <a:rPr lang="pt-PT" altLang="pt-PT" sz="1600" dirty="0">
                <a:solidFill>
                  <a:srgbClr val="000000"/>
                </a:solidFill>
                <a:latin typeface="IBM Plex Sans" panose="020B0503050203000203" pitchFamily="34" charset="0"/>
              </a:rPr>
              <a:t> (</a:t>
            </a:r>
            <a:r>
              <a:rPr lang="pt-PT" altLang="pt-PT" sz="1600" dirty="0">
                <a:solidFill>
                  <a:srgbClr val="0000FF"/>
                </a:solidFill>
                <a:latin typeface="IBM Plex Sans" panose="020B0503050203000203" pitchFamily="34" charset="0"/>
              </a:rPr>
              <a:t>p</a:t>
            </a:r>
            <a:r>
              <a:rPr lang="pt-PT" altLang="pt-PT" sz="1600" baseline="-25000" dirty="0">
                <a:solidFill>
                  <a:srgbClr val="0000FF"/>
                </a:solidFill>
                <a:latin typeface="IBM Plex Sans" panose="020B0503050203000203" pitchFamily="34" charset="0"/>
              </a:rPr>
              <a:t>i </a:t>
            </a:r>
            <a:r>
              <a:rPr lang="pt-PT" altLang="pt-PT" sz="1600" dirty="0" err="1">
                <a:solidFill>
                  <a:srgbClr val="0000FF"/>
                </a:solidFill>
                <a:latin typeface="IBM Plex Sans" panose="020B0503050203000203" pitchFamily="34" charset="0"/>
              </a:rPr>
              <a:t>M</a:t>
            </a:r>
            <a:r>
              <a:rPr lang="pt-PT" altLang="pt-PT" sz="1600" baseline="-25000" dirty="0" err="1">
                <a:solidFill>
                  <a:srgbClr val="0000FF"/>
                </a:solidFill>
                <a:latin typeface="IBM Plex Sans" panose="020B0503050203000203" pitchFamily="34" charset="0"/>
              </a:rPr>
              <a:t>ij</a:t>
            </a:r>
            <a:r>
              <a:rPr lang="pt-PT" altLang="pt-PT" sz="1600" dirty="0">
                <a:solidFill>
                  <a:srgbClr val="0000FF"/>
                </a:solidFill>
                <a:latin typeface="IBM Plex Sans" panose="020B0503050203000203" pitchFamily="34" charset="0"/>
              </a:rPr>
              <a:t>/</a:t>
            </a:r>
            <a:r>
              <a:rPr lang="pt-PT" altLang="pt-PT" sz="1600" dirty="0" err="1">
                <a:solidFill>
                  <a:srgbClr val="0000FF"/>
                </a:solidFill>
                <a:latin typeface="IBM Plex Sans" panose="020B0503050203000203" pitchFamily="34" charset="0"/>
              </a:rPr>
              <a:t>p</a:t>
            </a:r>
            <a:r>
              <a:rPr lang="pt-PT" altLang="pt-PT" sz="1600" baseline="-25000" dirty="0" err="1">
                <a:solidFill>
                  <a:srgbClr val="0000FF"/>
                </a:solidFill>
                <a:latin typeface="IBM Plex Sans" panose="020B0503050203000203" pitchFamily="34" charset="0"/>
              </a:rPr>
              <a:t>i</a:t>
            </a:r>
            <a:r>
              <a:rPr lang="pt-PT" altLang="pt-PT" sz="1600" dirty="0" err="1">
                <a:solidFill>
                  <a:srgbClr val="0000FF"/>
                </a:solidFill>
                <a:latin typeface="IBM Plex Sans" panose="020B0503050203000203" pitchFamily="34" charset="0"/>
              </a:rPr>
              <a:t>p</a:t>
            </a:r>
            <a:r>
              <a:rPr lang="pt-PT" altLang="pt-PT" sz="1600" baseline="-25000" dirty="0" err="1">
                <a:solidFill>
                  <a:srgbClr val="0000FF"/>
                </a:solidFill>
                <a:latin typeface="IBM Plex Sans" panose="020B0503050203000203" pitchFamily="34" charset="0"/>
              </a:rPr>
              <a:t>j</a:t>
            </a:r>
            <a:r>
              <a:rPr lang="pt-PT" altLang="pt-PT" sz="1600" dirty="0">
                <a:solidFill>
                  <a:srgbClr val="000000"/>
                </a:solidFill>
                <a:latin typeface="IBM Plex Sans" panose="020B0503050203000203" pitchFamily="34" charset="0"/>
              </a:rPr>
              <a:t>) – razão entre a probabilidade de ocorrência de uma transição, e a probabilidade de ocorrência dessa mesma transição para num modelo aleatório  </a:t>
            </a:r>
          </a:p>
        </p:txBody>
      </p:sp>
      <p:sp>
        <p:nvSpPr>
          <p:cNvPr id="33797" name="Rectangle 52">
            <a:extLst>
              <a:ext uri="{FF2B5EF4-FFF2-40B4-BE49-F238E27FC236}">
                <a16:creationId xmlns:a16="http://schemas.microsoft.com/office/drawing/2014/main" id="{EF0FDBE8-C16B-42B4-8999-AD4C2DB6B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5189" y="3500439"/>
            <a:ext cx="7972425" cy="32932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pt-PT" altLang="pt-PT" sz="3200" b="1" dirty="0">
                <a:solidFill>
                  <a:srgbClr val="333399"/>
                </a:solidFill>
                <a:latin typeface="Courier New" pitchFamily="49" charset="0"/>
              </a:rPr>
              <a:t>G</a:t>
            </a:r>
            <a:r>
              <a:rPr lang="pt-PT" altLang="pt-PT" sz="800" b="1" dirty="0">
                <a:solidFill>
                  <a:srgbClr val="333399"/>
                </a:solidFill>
                <a:latin typeface="Courier New" pitchFamily="49" charset="0"/>
              </a:rPr>
              <a:t> </a:t>
            </a:r>
            <a:r>
              <a:rPr lang="pt-PT" altLang="pt-PT" sz="3200" b="1" dirty="0">
                <a:solidFill>
                  <a:srgbClr val="333399"/>
                </a:solidFill>
                <a:latin typeface="Courier New" pitchFamily="49" charset="0"/>
              </a:rPr>
              <a:t>A</a:t>
            </a:r>
            <a:r>
              <a:rPr lang="pt-PT" altLang="pt-PT" sz="800" b="1" dirty="0">
                <a:solidFill>
                  <a:srgbClr val="333399"/>
                </a:solidFill>
                <a:latin typeface="Courier New" pitchFamily="49" charset="0"/>
              </a:rPr>
              <a:t> </a:t>
            </a:r>
            <a:r>
              <a:rPr lang="pt-PT" altLang="pt-PT" sz="3200" b="1" dirty="0">
                <a:solidFill>
                  <a:srgbClr val="333399"/>
                </a:solidFill>
                <a:latin typeface="Courier New" pitchFamily="49" charset="0"/>
              </a:rPr>
              <a:t>L</a:t>
            </a:r>
            <a:r>
              <a:rPr lang="pt-PT" altLang="pt-PT" sz="800" b="1" dirty="0">
                <a:solidFill>
                  <a:srgbClr val="333399"/>
                </a:solidFill>
                <a:latin typeface="Courier New" pitchFamily="49" charset="0"/>
              </a:rPr>
              <a:t> </a:t>
            </a:r>
            <a:r>
              <a:rPr lang="pt-PT" altLang="pt-PT" sz="3200" b="1" dirty="0">
                <a:solidFill>
                  <a:srgbClr val="333399"/>
                </a:solidFill>
                <a:latin typeface="Courier New" pitchFamily="49" charset="0"/>
              </a:rPr>
              <a:t>H</a:t>
            </a:r>
            <a:r>
              <a:rPr lang="pt-PT" altLang="pt-PT" sz="800" b="1" dirty="0">
                <a:solidFill>
                  <a:srgbClr val="333399"/>
                </a:solidFill>
                <a:latin typeface="Courier New" pitchFamily="49" charset="0"/>
              </a:rPr>
              <a:t> </a:t>
            </a:r>
            <a:r>
              <a:rPr lang="pt-PT" altLang="pt-PT" sz="3200" b="1" dirty="0">
                <a:solidFill>
                  <a:srgbClr val="333399"/>
                </a:solidFill>
                <a:latin typeface="Courier New" pitchFamily="49" charset="0"/>
              </a:rPr>
              <a:t>I</a:t>
            </a:r>
            <a:r>
              <a:rPr lang="pt-PT" altLang="pt-PT" sz="800" b="1" dirty="0">
                <a:solidFill>
                  <a:srgbClr val="333399"/>
                </a:solidFill>
                <a:latin typeface="Courier New" pitchFamily="49" charset="0"/>
              </a:rPr>
              <a:t> </a:t>
            </a:r>
            <a:r>
              <a:rPr lang="pt-PT" altLang="pt-PT" sz="3200" b="1" dirty="0">
                <a:solidFill>
                  <a:srgbClr val="333399"/>
                </a:solidFill>
                <a:latin typeface="Courier New" pitchFamily="49" charset="0"/>
              </a:rPr>
              <a:t>V</a:t>
            </a:r>
            <a:r>
              <a:rPr lang="pt-PT" altLang="pt-PT" sz="8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pt-PT" altLang="pt-PT" sz="3200" b="1" dirty="0">
                <a:solidFill>
                  <a:srgbClr val="333399"/>
                </a:solidFill>
                <a:latin typeface="Courier New" pitchFamily="49" charset="0"/>
              </a:rPr>
              <a:t>H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pt-PT" altLang="pt-PT" sz="3200" b="1" dirty="0">
                <a:solidFill>
                  <a:srgbClr val="FF0000"/>
                </a:solidFill>
                <a:latin typeface="Courier New" pitchFamily="49" charset="0"/>
              </a:rPr>
              <a:t>G</a:t>
            </a:r>
            <a:r>
              <a:rPr lang="pt-PT" altLang="pt-PT" sz="8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pt-PT" altLang="pt-PT" sz="3200" b="1" dirty="0" err="1">
                <a:solidFill>
                  <a:srgbClr val="FF0000"/>
                </a:solidFill>
                <a:latin typeface="Courier New" pitchFamily="49" charset="0"/>
              </a:rPr>
              <a:t>G</a:t>
            </a:r>
            <a:r>
              <a:rPr lang="pt-PT" altLang="pt-PT" sz="8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pt-PT" altLang="pt-PT" sz="3200" b="1" dirty="0">
                <a:solidFill>
                  <a:srgbClr val="FF0000"/>
                </a:solidFill>
                <a:latin typeface="Courier New" pitchFamily="49" charset="0"/>
              </a:rPr>
              <a:t>V</a:t>
            </a:r>
            <a:r>
              <a:rPr lang="pt-PT" altLang="pt-PT" sz="8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pt-PT" altLang="pt-PT" sz="3200" b="1" dirty="0">
                <a:solidFill>
                  <a:srgbClr val="FF0000"/>
                </a:solidFill>
                <a:latin typeface="Courier New" pitchFamily="49" charset="0"/>
              </a:rPr>
              <a:t>N</a:t>
            </a:r>
            <a:r>
              <a:rPr lang="pt-PT" altLang="pt-PT" sz="8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pt-PT" altLang="pt-PT" sz="3200" b="1" dirty="0">
                <a:solidFill>
                  <a:srgbClr val="FF0000"/>
                </a:solidFill>
                <a:latin typeface="Courier New" pitchFamily="49" charset="0"/>
              </a:rPr>
              <a:t>L</a:t>
            </a:r>
            <a:r>
              <a:rPr lang="pt-PT" altLang="pt-PT" sz="8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pt-PT" altLang="pt-PT" sz="3200" b="1" dirty="0">
                <a:solidFill>
                  <a:srgbClr val="FF0000"/>
                </a:solidFill>
                <a:latin typeface="Courier New" pitchFamily="49" charset="0"/>
              </a:rPr>
              <a:t>V</a:t>
            </a:r>
            <a:r>
              <a:rPr lang="pt-PT" altLang="pt-PT" sz="800" b="1" dirty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pt-PT" altLang="pt-PT" sz="3200" b="1" dirty="0">
                <a:solidFill>
                  <a:srgbClr val="FF0000"/>
                </a:solidFill>
                <a:latin typeface="Courier New" pitchFamily="49" charset="0"/>
              </a:rPr>
              <a:t>H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pt-PT" altLang="pt-PT" sz="1600" dirty="0">
                <a:solidFill>
                  <a:srgbClr val="000000"/>
                </a:solidFill>
                <a:latin typeface="IBM Plex Sans" panose="020B0503050203000203" pitchFamily="34" charset="0"/>
              </a:rPr>
              <a:t> p</a:t>
            </a:r>
            <a:r>
              <a:rPr lang="pt-PT" altLang="pt-PT" sz="1600" baseline="-25000" dirty="0">
                <a:solidFill>
                  <a:srgbClr val="000000"/>
                </a:solidFill>
                <a:latin typeface="IBM Plex Sans" panose="020B0503050203000203" pitchFamily="34" charset="0"/>
              </a:rPr>
              <a:t>1</a:t>
            </a:r>
            <a:r>
              <a:rPr lang="pt-PT" altLang="pt-PT" sz="1600" dirty="0">
                <a:solidFill>
                  <a:srgbClr val="000000"/>
                </a:solidFill>
                <a:latin typeface="IBM Plex Sans" panose="020B0503050203000203" pitchFamily="34" charset="0"/>
              </a:rPr>
              <a:t>*p</a:t>
            </a:r>
            <a:r>
              <a:rPr lang="pt-PT" altLang="pt-PT" sz="1600" baseline="-25000" dirty="0">
                <a:solidFill>
                  <a:srgbClr val="000000"/>
                </a:solidFill>
                <a:latin typeface="IBM Plex Sans" panose="020B0503050203000203" pitchFamily="34" charset="0"/>
              </a:rPr>
              <a:t>2</a:t>
            </a:r>
            <a:r>
              <a:rPr lang="pt-PT" altLang="pt-PT" sz="1600" dirty="0">
                <a:solidFill>
                  <a:srgbClr val="000000"/>
                </a:solidFill>
                <a:latin typeface="IBM Plex Sans" panose="020B0503050203000203" pitchFamily="34" charset="0"/>
              </a:rPr>
              <a:t>*p</a:t>
            </a:r>
            <a:r>
              <a:rPr lang="pt-PT" altLang="pt-PT" sz="1600" baseline="-25000" dirty="0">
                <a:solidFill>
                  <a:srgbClr val="000000"/>
                </a:solidFill>
                <a:latin typeface="IBM Plex Sans" panose="020B0503050203000203" pitchFamily="34" charset="0"/>
              </a:rPr>
              <a:t>3</a:t>
            </a:r>
            <a:r>
              <a:rPr lang="pt-PT" altLang="pt-PT" sz="1600" dirty="0">
                <a:solidFill>
                  <a:srgbClr val="000000"/>
                </a:solidFill>
                <a:latin typeface="IBM Plex Sans" panose="020B0503050203000203" pitchFamily="34" charset="0"/>
              </a:rPr>
              <a:t>*p</a:t>
            </a:r>
            <a:r>
              <a:rPr lang="pt-PT" altLang="pt-PT" sz="1600" baseline="-25000" dirty="0">
                <a:solidFill>
                  <a:srgbClr val="000000"/>
                </a:solidFill>
                <a:latin typeface="IBM Plex Sans" panose="020B0503050203000203" pitchFamily="34" charset="0"/>
              </a:rPr>
              <a:t>4</a:t>
            </a:r>
            <a:r>
              <a:rPr lang="pt-PT" altLang="pt-PT" sz="1600" dirty="0">
                <a:solidFill>
                  <a:srgbClr val="000000"/>
                </a:solidFill>
                <a:latin typeface="IBM Plex Sans" panose="020B0503050203000203" pitchFamily="34" charset="0"/>
              </a:rPr>
              <a:t>*p</a:t>
            </a:r>
            <a:r>
              <a:rPr lang="pt-PT" altLang="pt-PT" sz="1600" baseline="-25000" dirty="0">
                <a:solidFill>
                  <a:srgbClr val="000000"/>
                </a:solidFill>
                <a:latin typeface="IBM Plex Sans" panose="020B0503050203000203" pitchFamily="34" charset="0"/>
              </a:rPr>
              <a:t>5</a:t>
            </a:r>
            <a:r>
              <a:rPr lang="pt-PT" altLang="pt-PT" sz="1600" dirty="0">
                <a:solidFill>
                  <a:srgbClr val="000000"/>
                </a:solidFill>
                <a:latin typeface="IBM Plex Sans" panose="020B0503050203000203" pitchFamily="34" charset="0"/>
              </a:rPr>
              <a:t>*p</a:t>
            </a:r>
            <a:r>
              <a:rPr lang="pt-PT" altLang="pt-PT" sz="1600" baseline="-25000" dirty="0">
                <a:solidFill>
                  <a:srgbClr val="000000"/>
                </a:solidFill>
                <a:latin typeface="IBM Plex Sans" panose="020B0503050203000203" pitchFamily="34" charset="0"/>
              </a:rPr>
              <a:t>6</a:t>
            </a:r>
            <a:r>
              <a:rPr lang="pt-PT" altLang="pt-PT" sz="1600" dirty="0">
                <a:solidFill>
                  <a:srgbClr val="000000"/>
                </a:solidFill>
                <a:latin typeface="IBM Plex Sans" panose="020B0503050203000203" pitchFamily="34" charset="0"/>
              </a:rPr>
              <a:t>*p</a:t>
            </a:r>
            <a:r>
              <a:rPr lang="pt-PT" altLang="pt-PT" sz="1600" baseline="-25000" dirty="0">
                <a:solidFill>
                  <a:srgbClr val="000000"/>
                </a:solidFill>
                <a:latin typeface="IBM Plex Sans" panose="020B0503050203000203" pitchFamily="34" charset="0"/>
              </a:rPr>
              <a:t>7</a:t>
            </a:r>
            <a:r>
              <a:rPr lang="pt-PT" altLang="pt-PT" sz="1600" dirty="0">
                <a:solidFill>
                  <a:srgbClr val="000000"/>
                </a:solidFill>
                <a:latin typeface="IBM Plex Sans" panose="020B0503050203000203" pitchFamily="34" charset="0"/>
              </a:rPr>
              <a:t> = Pa (probabilidade de ocorrência do alinhamento)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pt-PT" altLang="pt-PT" sz="1600" dirty="0">
              <a:solidFill>
                <a:srgbClr val="000000"/>
              </a:solidFill>
              <a:latin typeface="IBM Plex Sans" panose="020B0503050203000203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pt-PT" altLang="pt-PT" sz="1600" dirty="0">
                <a:solidFill>
                  <a:srgbClr val="000000"/>
                </a:solidFill>
                <a:latin typeface="IBM Plex Sans" panose="020B0503050203000203" pitchFamily="34" charset="0"/>
              </a:rPr>
              <a:t>dado que </a:t>
            </a:r>
            <a:r>
              <a:rPr lang="pt-PT" altLang="pt-PT" sz="1600" b="1" dirty="0">
                <a:solidFill>
                  <a:srgbClr val="000000"/>
                </a:solidFill>
                <a:latin typeface="IBM Plex Sans" panose="020B0503050203000203" pitchFamily="34" charset="0"/>
              </a:rPr>
              <a:t>log(a*b) = log(a) + log(b) </a:t>
            </a:r>
            <a:r>
              <a:rPr lang="pt-PT" altLang="pt-PT" sz="1600" dirty="0">
                <a:solidFill>
                  <a:srgbClr val="000000"/>
                </a:solidFill>
                <a:latin typeface="IBM Plex Sans" panose="020B0503050203000203" pitchFamily="34" charset="0"/>
              </a:rPr>
              <a:t>temos: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pt-PT" altLang="pt-PT" sz="1600" dirty="0">
              <a:solidFill>
                <a:srgbClr val="000000"/>
              </a:solidFill>
              <a:latin typeface="IBM Plex Sans" panose="020B0503050203000203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pt-PT" altLang="pt-PT" sz="1600" dirty="0">
                <a:solidFill>
                  <a:srgbClr val="000000"/>
                </a:solidFill>
                <a:latin typeface="IBM Plex Sans" panose="020B0503050203000203" pitchFamily="34" charset="0"/>
              </a:rPr>
              <a:t>log(Pa) =log(p</a:t>
            </a:r>
            <a:r>
              <a:rPr lang="pt-PT" altLang="pt-PT" sz="1600" baseline="-25000" dirty="0">
                <a:solidFill>
                  <a:srgbClr val="000000"/>
                </a:solidFill>
                <a:latin typeface="IBM Plex Sans" panose="020B0503050203000203" pitchFamily="34" charset="0"/>
              </a:rPr>
              <a:t>1</a:t>
            </a:r>
            <a:r>
              <a:rPr lang="pt-PT" altLang="pt-PT" sz="1600" dirty="0">
                <a:solidFill>
                  <a:srgbClr val="000000"/>
                </a:solidFill>
                <a:latin typeface="IBM Plex Sans" panose="020B0503050203000203" pitchFamily="34" charset="0"/>
              </a:rPr>
              <a:t>*p</a:t>
            </a:r>
            <a:r>
              <a:rPr lang="pt-PT" altLang="pt-PT" sz="1600" baseline="-25000" dirty="0">
                <a:solidFill>
                  <a:srgbClr val="000000"/>
                </a:solidFill>
                <a:latin typeface="IBM Plex Sans" panose="020B0503050203000203" pitchFamily="34" charset="0"/>
              </a:rPr>
              <a:t>2</a:t>
            </a:r>
            <a:r>
              <a:rPr lang="pt-PT" altLang="pt-PT" sz="1600" dirty="0">
                <a:solidFill>
                  <a:srgbClr val="000000"/>
                </a:solidFill>
                <a:latin typeface="IBM Plex Sans" panose="020B0503050203000203" pitchFamily="34" charset="0"/>
              </a:rPr>
              <a:t>*p</a:t>
            </a:r>
            <a:r>
              <a:rPr lang="pt-PT" altLang="pt-PT" sz="1600" baseline="-25000" dirty="0">
                <a:solidFill>
                  <a:srgbClr val="000000"/>
                </a:solidFill>
                <a:latin typeface="IBM Plex Sans" panose="020B0503050203000203" pitchFamily="34" charset="0"/>
              </a:rPr>
              <a:t>3</a:t>
            </a:r>
            <a:r>
              <a:rPr lang="pt-PT" altLang="pt-PT" sz="1600" dirty="0">
                <a:solidFill>
                  <a:srgbClr val="000000"/>
                </a:solidFill>
                <a:latin typeface="IBM Plex Sans" panose="020B0503050203000203" pitchFamily="34" charset="0"/>
              </a:rPr>
              <a:t>*p</a:t>
            </a:r>
            <a:r>
              <a:rPr lang="pt-PT" altLang="pt-PT" sz="1600" baseline="-25000" dirty="0">
                <a:solidFill>
                  <a:srgbClr val="000000"/>
                </a:solidFill>
                <a:latin typeface="IBM Plex Sans" panose="020B0503050203000203" pitchFamily="34" charset="0"/>
              </a:rPr>
              <a:t>4</a:t>
            </a:r>
            <a:r>
              <a:rPr lang="pt-PT" altLang="pt-PT" sz="1600" dirty="0">
                <a:solidFill>
                  <a:srgbClr val="000000"/>
                </a:solidFill>
                <a:latin typeface="IBM Plex Sans" panose="020B0503050203000203" pitchFamily="34" charset="0"/>
              </a:rPr>
              <a:t>*p</a:t>
            </a:r>
            <a:r>
              <a:rPr lang="pt-PT" altLang="pt-PT" sz="1600" baseline="-25000" dirty="0">
                <a:solidFill>
                  <a:srgbClr val="000000"/>
                </a:solidFill>
                <a:latin typeface="IBM Plex Sans" panose="020B0503050203000203" pitchFamily="34" charset="0"/>
              </a:rPr>
              <a:t>5</a:t>
            </a:r>
            <a:r>
              <a:rPr lang="pt-PT" altLang="pt-PT" sz="1600" dirty="0">
                <a:solidFill>
                  <a:srgbClr val="000000"/>
                </a:solidFill>
                <a:latin typeface="IBM Plex Sans" panose="020B0503050203000203" pitchFamily="34" charset="0"/>
              </a:rPr>
              <a:t>*p</a:t>
            </a:r>
            <a:r>
              <a:rPr lang="pt-PT" altLang="pt-PT" sz="1600" baseline="-25000" dirty="0">
                <a:solidFill>
                  <a:srgbClr val="000000"/>
                </a:solidFill>
                <a:latin typeface="IBM Plex Sans" panose="020B0503050203000203" pitchFamily="34" charset="0"/>
              </a:rPr>
              <a:t>6</a:t>
            </a:r>
            <a:r>
              <a:rPr lang="pt-PT" altLang="pt-PT" sz="1600" dirty="0">
                <a:solidFill>
                  <a:srgbClr val="000000"/>
                </a:solidFill>
                <a:latin typeface="IBM Plex Sans" panose="020B0503050203000203" pitchFamily="34" charset="0"/>
              </a:rPr>
              <a:t>*p</a:t>
            </a:r>
            <a:r>
              <a:rPr lang="pt-PT" altLang="pt-PT" sz="1600" baseline="-25000" dirty="0">
                <a:solidFill>
                  <a:srgbClr val="000000"/>
                </a:solidFill>
                <a:latin typeface="IBM Plex Sans" panose="020B0503050203000203" pitchFamily="34" charset="0"/>
              </a:rPr>
              <a:t>7</a:t>
            </a:r>
            <a:r>
              <a:rPr lang="pt-PT" altLang="pt-PT" sz="1600" dirty="0">
                <a:solidFill>
                  <a:srgbClr val="000000"/>
                </a:solidFill>
                <a:latin typeface="IBM Plex Sans" panose="020B0503050203000203" pitchFamily="34" charset="0"/>
              </a:rPr>
              <a:t>) =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pt-PT" altLang="pt-PT" sz="1600" dirty="0">
                <a:solidFill>
                  <a:srgbClr val="000000"/>
                </a:solidFill>
                <a:latin typeface="IBM Plex Sans" panose="020B0503050203000203" pitchFamily="34" charset="0"/>
              </a:rPr>
              <a:t>log(p</a:t>
            </a:r>
            <a:r>
              <a:rPr lang="pt-PT" altLang="pt-PT" sz="1600" baseline="-25000" dirty="0">
                <a:solidFill>
                  <a:srgbClr val="000000"/>
                </a:solidFill>
                <a:latin typeface="IBM Plex Sans" panose="020B0503050203000203" pitchFamily="34" charset="0"/>
              </a:rPr>
              <a:t>1</a:t>
            </a:r>
            <a:r>
              <a:rPr lang="pt-PT" altLang="pt-PT" sz="1600" dirty="0">
                <a:solidFill>
                  <a:srgbClr val="000000"/>
                </a:solidFill>
                <a:latin typeface="IBM Plex Sans" panose="020B0503050203000203" pitchFamily="34" charset="0"/>
              </a:rPr>
              <a:t>) +log(p</a:t>
            </a:r>
            <a:r>
              <a:rPr lang="pt-PT" altLang="pt-PT" sz="1600" baseline="-25000" dirty="0">
                <a:solidFill>
                  <a:srgbClr val="000000"/>
                </a:solidFill>
                <a:latin typeface="IBM Plex Sans" panose="020B0503050203000203" pitchFamily="34" charset="0"/>
              </a:rPr>
              <a:t>2</a:t>
            </a:r>
            <a:r>
              <a:rPr lang="pt-PT" altLang="pt-PT" sz="1600" dirty="0">
                <a:solidFill>
                  <a:srgbClr val="000000"/>
                </a:solidFill>
                <a:latin typeface="IBM Plex Sans" panose="020B0503050203000203" pitchFamily="34" charset="0"/>
              </a:rPr>
              <a:t>) +log(p</a:t>
            </a:r>
            <a:r>
              <a:rPr lang="pt-PT" altLang="pt-PT" sz="1600" baseline="-25000" dirty="0">
                <a:solidFill>
                  <a:srgbClr val="000000"/>
                </a:solidFill>
                <a:latin typeface="IBM Plex Sans" panose="020B0503050203000203" pitchFamily="34" charset="0"/>
              </a:rPr>
              <a:t>3</a:t>
            </a:r>
            <a:r>
              <a:rPr lang="pt-PT" altLang="pt-PT" sz="1600" dirty="0">
                <a:solidFill>
                  <a:srgbClr val="000000"/>
                </a:solidFill>
                <a:latin typeface="IBM Plex Sans" panose="020B0503050203000203" pitchFamily="34" charset="0"/>
              </a:rPr>
              <a:t>) +log(p</a:t>
            </a:r>
            <a:r>
              <a:rPr lang="pt-PT" altLang="pt-PT" sz="1600" baseline="-25000" dirty="0">
                <a:solidFill>
                  <a:srgbClr val="000000"/>
                </a:solidFill>
                <a:latin typeface="IBM Plex Sans" panose="020B0503050203000203" pitchFamily="34" charset="0"/>
              </a:rPr>
              <a:t>4</a:t>
            </a:r>
            <a:r>
              <a:rPr lang="pt-PT" altLang="pt-PT" sz="1600" dirty="0">
                <a:solidFill>
                  <a:srgbClr val="000000"/>
                </a:solidFill>
                <a:latin typeface="IBM Plex Sans" panose="020B0503050203000203" pitchFamily="34" charset="0"/>
              </a:rPr>
              <a:t>) +log(p</a:t>
            </a:r>
            <a:r>
              <a:rPr lang="pt-PT" altLang="pt-PT" sz="1600" baseline="-25000" dirty="0">
                <a:solidFill>
                  <a:srgbClr val="000000"/>
                </a:solidFill>
                <a:latin typeface="IBM Plex Sans" panose="020B0503050203000203" pitchFamily="34" charset="0"/>
              </a:rPr>
              <a:t>5</a:t>
            </a:r>
            <a:r>
              <a:rPr lang="pt-PT" altLang="pt-PT" sz="1600" dirty="0">
                <a:solidFill>
                  <a:srgbClr val="000000"/>
                </a:solidFill>
                <a:latin typeface="IBM Plex Sans" panose="020B0503050203000203" pitchFamily="34" charset="0"/>
              </a:rPr>
              <a:t>) +log(p</a:t>
            </a:r>
            <a:r>
              <a:rPr lang="pt-PT" altLang="pt-PT" sz="1600" baseline="-25000" dirty="0">
                <a:solidFill>
                  <a:srgbClr val="000000"/>
                </a:solidFill>
                <a:latin typeface="IBM Plex Sans" panose="020B0503050203000203" pitchFamily="34" charset="0"/>
              </a:rPr>
              <a:t>6</a:t>
            </a:r>
            <a:r>
              <a:rPr lang="pt-PT" altLang="pt-PT" sz="1600" dirty="0">
                <a:solidFill>
                  <a:srgbClr val="000000"/>
                </a:solidFill>
                <a:latin typeface="IBM Plex Sans" panose="020B0503050203000203" pitchFamily="34" charset="0"/>
              </a:rPr>
              <a:t>) +log(p</a:t>
            </a:r>
            <a:r>
              <a:rPr lang="pt-PT" altLang="pt-PT" sz="1600" baseline="-25000" dirty="0">
                <a:solidFill>
                  <a:srgbClr val="000000"/>
                </a:solidFill>
                <a:latin typeface="IBM Plex Sans" panose="020B0503050203000203" pitchFamily="34" charset="0"/>
              </a:rPr>
              <a:t>7</a:t>
            </a:r>
            <a:r>
              <a:rPr lang="pt-PT" altLang="pt-PT" sz="1600" dirty="0">
                <a:solidFill>
                  <a:srgbClr val="000000"/>
                </a:solidFill>
                <a:latin typeface="IBM Plex Sans" panose="020B0503050203000203" pitchFamily="34" charset="0"/>
              </a:rPr>
              <a:t>)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pt-PT" altLang="pt-PT" sz="1600" dirty="0">
              <a:solidFill>
                <a:srgbClr val="000000"/>
              </a:solidFill>
              <a:latin typeface="IBM Plex Sans" panose="020B0503050203000203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pt-PT" altLang="pt-PT" sz="1600" dirty="0">
                <a:solidFill>
                  <a:srgbClr val="000000"/>
                </a:solidFill>
                <a:latin typeface="IBM Plex Sans" panose="020B0503050203000203" pitchFamily="34" charset="0"/>
              </a:rPr>
              <a:t>Assim, se usarmos log(p</a:t>
            </a:r>
            <a:r>
              <a:rPr lang="pt-PT" altLang="pt-PT" sz="1600" baseline="-25000" dirty="0">
                <a:solidFill>
                  <a:srgbClr val="000000"/>
                </a:solidFill>
                <a:latin typeface="IBM Plex Sans" panose="020B0503050203000203" pitchFamily="34" charset="0"/>
              </a:rPr>
              <a:t>i</a:t>
            </a:r>
            <a:r>
              <a:rPr lang="pt-PT" altLang="pt-PT" sz="1600" dirty="0">
                <a:solidFill>
                  <a:srgbClr val="000000"/>
                </a:solidFill>
                <a:latin typeface="IBM Plex Sans" panose="020B0503050203000203" pitchFamily="34" charset="0"/>
              </a:rPr>
              <a:t>) como valor de score para cada para de </a:t>
            </a:r>
            <a:r>
              <a:rPr lang="pt-PT" altLang="pt-PT" sz="1600" dirty="0" err="1">
                <a:solidFill>
                  <a:srgbClr val="000000"/>
                </a:solidFill>
                <a:latin typeface="IBM Plex Sans" panose="020B0503050203000203" pitchFamily="34" charset="0"/>
              </a:rPr>
              <a:t>resídudos</a:t>
            </a:r>
            <a:r>
              <a:rPr lang="pt-PT" altLang="pt-PT" sz="1600" dirty="0">
                <a:solidFill>
                  <a:srgbClr val="000000"/>
                </a:solidFill>
                <a:latin typeface="IBM Plex Sans" panose="020B0503050203000203" pitchFamily="34" charset="0"/>
              </a:rPr>
              <a:t>, a soma destes valores produz o logaritmo do score total log(Pa) !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AB5B013-A64F-42F8-8DAD-1DDE1EC6520A}"/>
              </a:ext>
            </a:extLst>
          </p:cNvPr>
          <p:cNvCxnSpPr>
            <a:cxnSpLocks/>
          </p:cNvCxnSpPr>
          <p:nvPr/>
        </p:nvCxnSpPr>
        <p:spPr bwMode="auto">
          <a:xfrm>
            <a:off x="4173498" y="3952106"/>
            <a:ext cx="0" cy="144016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1677DC-F715-4B8E-9CB2-D03297AD2A54}"/>
              </a:ext>
            </a:extLst>
          </p:cNvPr>
          <p:cNvCxnSpPr>
            <a:cxnSpLocks/>
          </p:cNvCxnSpPr>
          <p:nvPr/>
        </p:nvCxnSpPr>
        <p:spPr bwMode="auto">
          <a:xfrm>
            <a:off x="3866158" y="3952106"/>
            <a:ext cx="0" cy="144016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F88454-0D29-47EF-AEAC-39CDB32A5031}"/>
              </a:ext>
            </a:extLst>
          </p:cNvPr>
          <p:cNvCxnSpPr>
            <a:cxnSpLocks/>
          </p:cNvCxnSpPr>
          <p:nvPr/>
        </p:nvCxnSpPr>
        <p:spPr bwMode="auto">
          <a:xfrm>
            <a:off x="3551198" y="3952106"/>
            <a:ext cx="0" cy="144016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55BADB-ABEC-4BA3-AEB9-91754F993409}"/>
              </a:ext>
            </a:extLst>
          </p:cNvPr>
          <p:cNvCxnSpPr>
            <a:cxnSpLocks/>
          </p:cNvCxnSpPr>
          <p:nvPr/>
        </p:nvCxnSpPr>
        <p:spPr bwMode="auto">
          <a:xfrm>
            <a:off x="3241318" y="3952106"/>
            <a:ext cx="0" cy="144016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3348FD-5064-4C8B-ADB7-E60E70943DA0}"/>
              </a:ext>
            </a:extLst>
          </p:cNvPr>
          <p:cNvCxnSpPr>
            <a:cxnSpLocks/>
          </p:cNvCxnSpPr>
          <p:nvPr/>
        </p:nvCxnSpPr>
        <p:spPr bwMode="auto">
          <a:xfrm>
            <a:off x="2942868" y="3952106"/>
            <a:ext cx="0" cy="144016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E6001F-1EFC-4AA7-97D5-B2D904443D94}"/>
              </a:ext>
            </a:extLst>
          </p:cNvPr>
          <p:cNvCxnSpPr>
            <a:cxnSpLocks/>
          </p:cNvCxnSpPr>
          <p:nvPr/>
        </p:nvCxnSpPr>
        <p:spPr bwMode="auto">
          <a:xfrm>
            <a:off x="2643148" y="3952106"/>
            <a:ext cx="0" cy="144016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47C974D-50DA-409D-96FF-E51B85BFED60}"/>
              </a:ext>
            </a:extLst>
          </p:cNvPr>
          <p:cNvCxnSpPr>
            <a:cxnSpLocks/>
          </p:cNvCxnSpPr>
          <p:nvPr/>
        </p:nvCxnSpPr>
        <p:spPr bwMode="auto">
          <a:xfrm>
            <a:off x="2347238" y="3952106"/>
            <a:ext cx="0" cy="144016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1F089C2-2E16-4F06-9D8E-A36ED4D3EEF2}"/>
              </a:ext>
            </a:extLst>
          </p:cNvPr>
          <p:cNvGraphicFramePr>
            <a:graphicFrameLocks noGrp="1"/>
          </p:cNvGraphicFramePr>
          <p:nvPr/>
        </p:nvGraphicFramePr>
        <p:xfrm>
          <a:off x="1991545" y="549643"/>
          <a:ext cx="3384381" cy="2707509"/>
        </p:xfrm>
        <a:graphic>
          <a:graphicData uri="http://schemas.openxmlformats.org/drawingml/2006/table">
            <a:tbl>
              <a:tblPr/>
              <a:tblGrid>
                <a:gridCol w="161161">
                  <a:extLst>
                    <a:ext uri="{9D8B030D-6E8A-4147-A177-3AD203B41FA5}">
                      <a16:colId xmlns:a16="http://schemas.microsoft.com/office/drawing/2014/main" val="1460353874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891353805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3705528184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3115852683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247114611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4049567053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1319716045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402550303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3787142485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3525718943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549201608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4044040565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3214868089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2902006166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460179647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3320211458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1120561392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2319151943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3346213125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2094113620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2969886872"/>
                    </a:ext>
                  </a:extLst>
                </a:gridCol>
              </a:tblGrid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D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0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A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118067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B2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B9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5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4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499838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B2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BD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051085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B2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3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9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A7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98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98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0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246092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B2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9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9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9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5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98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9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A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A3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0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95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038204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Q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9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0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A3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A3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AB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458499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B9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9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3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9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0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9985630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5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5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D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5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98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A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667912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5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B2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726412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I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0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A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2162322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L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A7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98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A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0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835911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9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0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A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A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AB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5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311386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BD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A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B2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1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A3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089536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0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98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A3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A3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9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A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9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427910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0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3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A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A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69734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A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218785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6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A7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864635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A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98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95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A3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98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A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AB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A3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A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A7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95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967325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AB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0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A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A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050820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V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0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5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95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6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4346431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Q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I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L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V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5310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97B3BD-F476-4720-9945-5EF016768AFF}"/>
              </a:ext>
            </a:extLst>
          </p:cNvPr>
          <p:cNvGraphicFramePr>
            <a:graphicFrameLocks noGrp="1"/>
          </p:cNvGraphicFramePr>
          <p:nvPr/>
        </p:nvGraphicFramePr>
        <p:xfrm>
          <a:off x="6528049" y="549643"/>
          <a:ext cx="3384381" cy="2707509"/>
        </p:xfrm>
        <a:graphic>
          <a:graphicData uri="http://schemas.openxmlformats.org/drawingml/2006/table">
            <a:tbl>
              <a:tblPr/>
              <a:tblGrid>
                <a:gridCol w="161161">
                  <a:extLst>
                    <a:ext uri="{9D8B030D-6E8A-4147-A177-3AD203B41FA5}">
                      <a16:colId xmlns:a16="http://schemas.microsoft.com/office/drawing/2014/main" val="3533158404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3008550887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1267462103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1574307209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1464102424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1057865441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3391149722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4000456182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1941902546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4092927247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3376264885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542228613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2103966222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2226749528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2274892886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4100395242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374388276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2945719100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1393483507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1418238172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2945861722"/>
                    </a:ext>
                  </a:extLst>
                </a:gridCol>
              </a:tblGrid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8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A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781412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1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8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8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8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0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147418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0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951378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8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A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B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0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A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B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C7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236143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0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A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6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A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A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8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B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A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A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5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92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894823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Q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A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1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5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5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B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3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464909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A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8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A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3652739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8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8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2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0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C7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8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B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A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742845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B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0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660507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I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0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1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A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721193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L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B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B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8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C7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989971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A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2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A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C7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8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844604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0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A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0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A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5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C7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470923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8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A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5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5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A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8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A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B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0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51902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0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A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A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523961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8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589308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5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082968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A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B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92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5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B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A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C7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5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A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5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9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611709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0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C7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B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A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8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C7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A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6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577390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V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92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372789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Q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I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L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V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26453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0B1058-0148-47DD-B65D-88C90C14C5AA}"/>
              </a:ext>
            </a:extLst>
          </p:cNvPr>
          <p:cNvGraphicFramePr>
            <a:graphicFrameLocks noGrp="1"/>
          </p:cNvGraphicFramePr>
          <p:nvPr/>
        </p:nvGraphicFramePr>
        <p:xfrm>
          <a:off x="2063553" y="3889844"/>
          <a:ext cx="3384381" cy="2707509"/>
        </p:xfrm>
        <a:graphic>
          <a:graphicData uri="http://schemas.openxmlformats.org/drawingml/2006/table">
            <a:tbl>
              <a:tblPr/>
              <a:tblGrid>
                <a:gridCol w="161161">
                  <a:extLst>
                    <a:ext uri="{9D8B030D-6E8A-4147-A177-3AD203B41FA5}">
                      <a16:colId xmlns:a16="http://schemas.microsoft.com/office/drawing/2014/main" val="1553750646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238749375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1185025642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110083672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1719028363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1548798130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1935024760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4136905278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1718355665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842813889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2853494721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3920081505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1798069172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976830846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2611207858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230447778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171507227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3855036451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3804041846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3888705370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1548714697"/>
                    </a:ext>
                  </a:extLst>
                </a:gridCol>
              </a:tblGrid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A6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44604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8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200608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1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1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363451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D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B4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A6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98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020364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1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B4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C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B4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B4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1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A6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A6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B4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706982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Q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B4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B4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1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635611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B4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D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A6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1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226504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1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98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B4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640384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8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03810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I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B4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942618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L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A6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475592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A6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B4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1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770811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B4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B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67359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A6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B4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A6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B4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B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446315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A6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B4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792456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44575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B4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470375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A6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1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98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98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B4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1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A6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B4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98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146122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1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1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B4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B4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364139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V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98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873364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Q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I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L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V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13068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CFD9F14-69A1-4640-B3BB-5CE5F0CACBB4}"/>
              </a:ext>
            </a:extLst>
          </p:cNvPr>
          <p:cNvGraphicFramePr>
            <a:graphicFrameLocks noGrp="1"/>
          </p:cNvGraphicFramePr>
          <p:nvPr/>
        </p:nvGraphicFramePr>
        <p:xfrm>
          <a:off x="6600057" y="3889844"/>
          <a:ext cx="3384381" cy="2707509"/>
        </p:xfrm>
        <a:graphic>
          <a:graphicData uri="http://schemas.openxmlformats.org/drawingml/2006/table">
            <a:tbl>
              <a:tblPr/>
              <a:tblGrid>
                <a:gridCol w="161161">
                  <a:extLst>
                    <a:ext uri="{9D8B030D-6E8A-4147-A177-3AD203B41FA5}">
                      <a16:colId xmlns:a16="http://schemas.microsoft.com/office/drawing/2014/main" val="3105526381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2758846557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2741456480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98474445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3510551560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419233278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3565177766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3269154218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2830773797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2600605194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2280603877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2435028594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4190525998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97586031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2527891343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2596109302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3595133798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2328584210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102453842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1583106878"/>
                    </a:ext>
                  </a:extLst>
                </a:gridCol>
                <a:gridCol w="161161">
                  <a:extLst>
                    <a:ext uri="{9D8B030D-6E8A-4147-A177-3AD203B41FA5}">
                      <a16:colId xmlns:a16="http://schemas.microsoft.com/office/drawing/2014/main" val="2706542265"/>
                    </a:ext>
                  </a:extLst>
                </a:gridCol>
              </a:tblGrid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AA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721635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00491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879638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9A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047710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2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AA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79278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Q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378311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9A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563602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9A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043626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853379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I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71047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L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AA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611284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687801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931366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B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170313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829287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384845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119731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AA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9A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9A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9A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701325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B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3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426868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V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AA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761759"/>
                  </a:ext>
                </a:extLst>
              </a:tr>
              <a:tr h="12892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Q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I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L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V</a:t>
                      </a:r>
                    </a:p>
                  </a:txBody>
                  <a:tcPr marL="2686" marR="2686" marT="268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595012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00ABFD1-6DE9-48C3-AB5F-B0517E510CA2}"/>
              </a:ext>
            </a:extLst>
          </p:cNvPr>
          <p:cNvSpPr txBox="1"/>
          <p:nvPr/>
        </p:nvSpPr>
        <p:spPr>
          <a:xfrm>
            <a:off x="3251686" y="26064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PAM2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E93C70-081A-4948-87D2-32E3977E3244}"/>
              </a:ext>
            </a:extLst>
          </p:cNvPr>
          <p:cNvSpPr txBox="1"/>
          <p:nvPr/>
        </p:nvSpPr>
        <p:spPr>
          <a:xfrm>
            <a:off x="7788190" y="26064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PAM50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D7DF78-BBAA-4A1A-9113-F5411B6624B7}"/>
              </a:ext>
            </a:extLst>
          </p:cNvPr>
          <p:cNvSpPr txBox="1"/>
          <p:nvPr/>
        </p:nvSpPr>
        <p:spPr>
          <a:xfrm>
            <a:off x="3197681" y="3601812"/>
            <a:ext cx="111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PAM150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BE8108-E106-426E-9ED2-51C81EA1BE4A}"/>
              </a:ext>
            </a:extLst>
          </p:cNvPr>
          <p:cNvSpPr txBox="1"/>
          <p:nvPr/>
        </p:nvSpPr>
        <p:spPr>
          <a:xfrm>
            <a:off x="7788190" y="3591037"/>
            <a:ext cx="111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PAM256</a:t>
            </a:r>
          </a:p>
        </p:txBody>
      </p:sp>
    </p:spTree>
    <p:extLst>
      <p:ext uri="{BB962C8B-B14F-4D97-AF65-F5344CB8AC3E}">
        <p14:creationId xmlns:p14="http://schemas.microsoft.com/office/powerpoint/2010/main" val="3777182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A9F6D3-394E-4D81-AE7A-C13EDC55CF6A}"/>
              </a:ext>
            </a:extLst>
          </p:cNvPr>
          <p:cNvSpPr txBox="1"/>
          <p:nvPr/>
        </p:nvSpPr>
        <p:spPr>
          <a:xfrm>
            <a:off x="5483932" y="764704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PAM500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33ED65A-8CA2-4F75-9A82-6F538CD8C065}"/>
              </a:ext>
            </a:extLst>
          </p:cNvPr>
          <p:cNvGraphicFramePr>
            <a:graphicFrameLocks noGrp="1"/>
          </p:cNvGraphicFramePr>
          <p:nvPr/>
        </p:nvGraphicFramePr>
        <p:xfrm>
          <a:off x="3695700" y="1508760"/>
          <a:ext cx="4800600" cy="3840480"/>
        </p:xfrm>
        <a:graphic>
          <a:graphicData uri="http://schemas.openxmlformats.org/drawingml/2006/table">
            <a:tbl>
              <a:tblPr/>
              <a:tblGrid>
                <a:gridCol w="228600">
                  <a:extLst>
                    <a:ext uri="{9D8B030D-6E8A-4147-A177-3AD203B41FA5}">
                      <a16:colId xmlns:a16="http://schemas.microsoft.com/office/drawing/2014/main" val="401083075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410774916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3538195035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641112636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98918852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856832906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770028185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126686263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1203966708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588797269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586461965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83977984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726455526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486986199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9182980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311763312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386360543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491343338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38253847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318655386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130115503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A6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9698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63396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9161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A6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5335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A6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2518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Q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3600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A6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3299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A6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4275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370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I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7958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L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A6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5472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224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74366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236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A6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62395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2736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47645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A6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9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A6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A6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A6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A6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A6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1697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0498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V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A6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1291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Q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I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L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V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2985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1992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1BAD3ED-57F4-4183-8D19-4A40FD22DA89}"/>
              </a:ext>
            </a:extLst>
          </p:cNvPr>
          <p:cNvGraphicFramePr>
            <a:graphicFrameLocks noGrp="1"/>
          </p:cNvGraphicFramePr>
          <p:nvPr/>
        </p:nvGraphicFramePr>
        <p:xfrm>
          <a:off x="3695700" y="1508760"/>
          <a:ext cx="4800600" cy="3840480"/>
        </p:xfrm>
        <a:graphic>
          <a:graphicData uri="http://schemas.openxmlformats.org/drawingml/2006/table">
            <a:tbl>
              <a:tblPr/>
              <a:tblGrid>
                <a:gridCol w="228600">
                  <a:extLst>
                    <a:ext uri="{9D8B030D-6E8A-4147-A177-3AD203B41FA5}">
                      <a16:colId xmlns:a16="http://schemas.microsoft.com/office/drawing/2014/main" val="177945226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1853041227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65449506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129280617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1741725866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564645405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47041348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1563181278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3511284406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175169037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3429760888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116994365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563318526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20468651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312896088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3190476879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3729622296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191109386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423518485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322087551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41284218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D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0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A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0006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B2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B9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5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4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52874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B2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BD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4598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B2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3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9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A7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98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98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0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24645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B2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9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9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9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5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98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9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A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A3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0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95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4087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Q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9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0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A3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A3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AB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801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B9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7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9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3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9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0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1215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5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5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D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5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98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A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1445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5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B2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46202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I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0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A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31684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L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A7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98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A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0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4906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9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0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A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A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AB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5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9670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3BD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A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B2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1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A3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26349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0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98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A3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A3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9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A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9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235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0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38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A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A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5788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A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1010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6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A7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06692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A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98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95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A3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98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A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AB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A3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A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A7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95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6654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AB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0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A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E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1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A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4622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V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3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4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F0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E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5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9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95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F8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6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2550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Q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I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L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V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04294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8E86766-10A5-4AF3-AB4B-FF24DB15A1D2}"/>
              </a:ext>
            </a:extLst>
          </p:cNvPr>
          <p:cNvGraphicFramePr>
            <a:graphicFrameLocks noGrp="1"/>
          </p:cNvGraphicFramePr>
          <p:nvPr/>
        </p:nvGraphicFramePr>
        <p:xfrm>
          <a:off x="3695700" y="1508760"/>
          <a:ext cx="4800600" cy="3840480"/>
        </p:xfrm>
        <a:graphic>
          <a:graphicData uri="http://schemas.openxmlformats.org/drawingml/2006/table">
            <a:tbl>
              <a:tblPr/>
              <a:tblGrid>
                <a:gridCol w="228600">
                  <a:extLst>
                    <a:ext uri="{9D8B030D-6E8A-4147-A177-3AD203B41FA5}">
                      <a16:colId xmlns:a16="http://schemas.microsoft.com/office/drawing/2014/main" val="1404456357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900183457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151538172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1259272307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72093521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3780265036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740751416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82415679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19114012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55690531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1290362257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3974232225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1555131678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355268531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3779421218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4124438528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52922915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3218438017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138813068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1976993339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867035315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8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A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472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1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8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8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8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0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01565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0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748477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8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A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B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0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A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B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C7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6242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0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A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6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A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A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8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B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A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A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5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92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4331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Q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A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1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5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5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B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3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58554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9B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A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8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A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8586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8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8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2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0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C7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8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B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A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3218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B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0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239578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I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0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1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A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4537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L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B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B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8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C7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26033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A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2A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A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C7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8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3264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0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A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0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A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5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C7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8799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8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A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5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5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FA4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8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A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B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0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73905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0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7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A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A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8670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8A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2391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A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5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94936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A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B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92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5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B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A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C7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5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A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8B5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9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32266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0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1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C7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BE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A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6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8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C7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AD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6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0497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V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3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EC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B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1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7F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692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A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C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8331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Q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I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L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V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54201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693D5C5-A7B6-49B4-89BC-64A701EB421B}"/>
              </a:ext>
            </a:extLst>
          </p:cNvPr>
          <p:cNvGraphicFramePr>
            <a:graphicFrameLocks noGrp="1"/>
          </p:cNvGraphicFramePr>
          <p:nvPr/>
        </p:nvGraphicFramePr>
        <p:xfrm>
          <a:off x="3695700" y="1508760"/>
          <a:ext cx="4800600" cy="3840480"/>
        </p:xfrm>
        <a:graphic>
          <a:graphicData uri="http://schemas.openxmlformats.org/drawingml/2006/table">
            <a:tbl>
              <a:tblPr/>
              <a:tblGrid>
                <a:gridCol w="228600">
                  <a:extLst>
                    <a:ext uri="{9D8B030D-6E8A-4147-A177-3AD203B41FA5}">
                      <a16:colId xmlns:a16="http://schemas.microsoft.com/office/drawing/2014/main" val="21903101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40552932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66313840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610185747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4186059997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182272273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357784164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3545100668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180950989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180286936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61010820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331586683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812627455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3589337555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3804581315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79669101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17023577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903250448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82892138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788925579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62365943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A6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534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8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4161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1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1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45949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D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B4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A6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98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8277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1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B4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C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B4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B4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1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A6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A6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B4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832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Q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B4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B4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1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164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B4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D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A6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1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53267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1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98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B4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96117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8A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2835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I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B4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8001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L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A6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8785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A6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B4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1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66267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B4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B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919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A6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B4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A6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B4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B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2396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0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A6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B4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9536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9948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B4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34487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A6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1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98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98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B4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1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A6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B4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98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9425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1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FD1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B4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BC3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6B4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4410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V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4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98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6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6689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Q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I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L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V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10131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4681095-0F0A-492A-A401-5A845792CB2B}"/>
              </a:ext>
            </a:extLst>
          </p:cNvPr>
          <p:cNvGraphicFramePr>
            <a:graphicFrameLocks noGrp="1"/>
          </p:cNvGraphicFramePr>
          <p:nvPr/>
        </p:nvGraphicFramePr>
        <p:xfrm>
          <a:off x="3695700" y="1508760"/>
          <a:ext cx="4800600" cy="3840480"/>
        </p:xfrm>
        <a:graphic>
          <a:graphicData uri="http://schemas.openxmlformats.org/drawingml/2006/table">
            <a:tbl>
              <a:tblPr/>
              <a:tblGrid>
                <a:gridCol w="228600">
                  <a:extLst>
                    <a:ext uri="{9D8B030D-6E8A-4147-A177-3AD203B41FA5}">
                      <a16:colId xmlns:a16="http://schemas.microsoft.com/office/drawing/2014/main" val="2975469028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422467568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414518788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306111794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1292240247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1765999537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290428248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424071045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436631395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40160878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1243946199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72181022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3700841186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961597186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1121568187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3936971169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1182420288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1335301736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63344944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1610802648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1641408755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AA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06235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6611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45619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9A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6077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2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AA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35264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Q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8333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9A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6272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9A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5005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3723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I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7072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L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AA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30331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49155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66535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B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68875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7200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1578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4930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AA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9A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9A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9A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359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B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3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5735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V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AA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1933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Q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I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L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V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6922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BEFFA94-ADC0-4186-B682-913FB8E3FC1D}"/>
              </a:ext>
            </a:extLst>
          </p:cNvPr>
          <p:cNvGraphicFramePr>
            <a:graphicFrameLocks noGrp="1"/>
          </p:cNvGraphicFramePr>
          <p:nvPr/>
        </p:nvGraphicFramePr>
        <p:xfrm>
          <a:off x="3695700" y="1508760"/>
          <a:ext cx="4800600" cy="3840480"/>
        </p:xfrm>
        <a:graphic>
          <a:graphicData uri="http://schemas.openxmlformats.org/drawingml/2006/table">
            <a:tbl>
              <a:tblPr/>
              <a:tblGrid>
                <a:gridCol w="228600">
                  <a:extLst>
                    <a:ext uri="{9D8B030D-6E8A-4147-A177-3AD203B41FA5}">
                      <a16:colId xmlns:a16="http://schemas.microsoft.com/office/drawing/2014/main" val="2308257089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4214818579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3370958818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110649091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78572941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158186732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160952421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698326235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174516108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418462864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350307488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37914595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4218215238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370976760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28017499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42420581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396137937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142852157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943295027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117492517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174864138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435379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1502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9076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9607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3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5024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Q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13419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9524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4516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6525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I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00144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L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8752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97001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00683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8068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5957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6214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8906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1459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FE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98702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V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18479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Q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I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L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V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610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189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>
            <a:extLst>
              <a:ext uri="{FF2B5EF4-FFF2-40B4-BE49-F238E27FC236}">
                <a16:creationId xmlns:a16="http://schemas.microsoft.com/office/drawing/2014/main" id="{13FF3D30-94CB-48E4-9FA7-7940F3782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l="4321" t="14014" r="36821" b="28386"/>
          <a:stretch>
            <a:fillRect/>
          </a:stretch>
        </p:blipFill>
        <p:spPr bwMode="auto">
          <a:xfrm>
            <a:off x="1992313" y="404813"/>
            <a:ext cx="7848600" cy="5618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>
            <a:extLst>
              <a:ext uri="{FF2B5EF4-FFF2-40B4-BE49-F238E27FC236}">
                <a16:creationId xmlns:a16="http://schemas.microsoft.com/office/drawing/2014/main" id="{C49FF03C-D082-41D6-9FC6-F304FA68A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l="5714" t="14355" r="51286" b="28027"/>
          <a:stretch>
            <a:fillRect/>
          </a:stretch>
        </p:blipFill>
        <p:spPr bwMode="auto">
          <a:xfrm>
            <a:off x="2351089" y="620714"/>
            <a:ext cx="7704137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14" name="Object 2">
            <a:extLst>
              <a:ext uri="{FF2B5EF4-FFF2-40B4-BE49-F238E27FC236}">
                <a16:creationId xmlns:a16="http://schemas.microsoft.com/office/drawing/2014/main" id="{9DEDCB6C-7D5D-471C-A52F-91032752EF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3751" y="1268414"/>
          <a:ext cx="4214813" cy="440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canned Photo" r:id="rId2" imgW="7571429" imgH="7838095" progId="MSPhotoEdScan.3">
                  <p:embed/>
                </p:oleObj>
              </mc:Choice>
              <mc:Fallback>
                <p:oleObj name="Scanned Photo" r:id="rId2" imgW="7571429" imgH="7838095" progId="MSPhotoEdScan.3">
                  <p:embed/>
                  <p:pic>
                    <p:nvPicPr>
                      <p:cNvPr id="38914" name="Object 2">
                        <a:extLst>
                          <a:ext uri="{FF2B5EF4-FFF2-40B4-BE49-F238E27FC236}">
                            <a16:creationId xmlns:a16="http://schemas.microsoft.com/office/drawing/2014/main" id="{9DEDCB6C-7D5D-471C-A52F-91032752EF0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lum contrast="3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96"/>
                      <a:stretch>
                        <a:fillRect/>
                      </a:stretch>
                    </p:blipFill>
                    <p:spPr bwMode="auto">
                      <a:xfrm>
                        <a:off x="2063751" y="1268414"/>
                        <a:ext cx="4214813" cy="440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1" name="Text Box 3">
            <a:extLst>
              <a:ext uri="{FF2B5EF4-FFF2-40B4-BE49-F238E27FC236}">
                <a16:creationId xmlns:a16="http://schemas.microsoft.com/office/drawing/2014/main" id="{1229DCE3-3BA6-48AA-9EC5-A441F4145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1313" y="333376"/>
            <a:ext cx="3733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pt-PT" sz="2800" dirty="0">
                <a:solidFill>
                  <a:srgbClr val="000000"/>
                </a:solidFill>
                <a:latin typeface="IBM Plex Sans" panose="020B0503050203000203" pitchFamily="34" charset="0"/>
              </a:rPr>
              <a:t>Matrizes BLOSUM</a:t>
            </a:r>
          </a:p>
        </p:txBody>
      </p:sp>
      <p:sp>
        <p:nvSpPr>
          <p:cNvPr id="37892" name="Text Box 4">
            <a:extLst>
              <a:ext uri="{FF2B5EF4-FFF2-40B4-BE49-F238E27FC236}">
                <a16:creationId xmlns:a16="http://schemas.microsoft.com/office/drawing/2014/main" id="{FB2E74A3-18A7-410B-BF66-AE006F18BD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4113" y="1484313"/>
            <a:ext cx="3733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pt-PT" sz="1600" dirty="0">
                <a:solidFill>
                  <a:srgbClr val="000000"/>
                </a:solidFill>
                <a:latin typeface="IBM Plex Sans" panose="020B0503050203000203" pitchFamily="34" charset="0"/>
              </a:rPr>
              <a:t>Matriz BLOSUM62</a:t>
            </a:r>
          </a:p>
        </p:txBody>
      </p:sp>
      <p:sp>
        <p:nvSpPr>
          <p:cNvPr id="37893" name="Rectangle 5">
            <a:extLst>
              <a:ext uri="{FF2B5EF4-FFF2-40B4-BE49-F238E27FC236}">
                <a16:creationId xmlns:a16="http://schemas.microsoft.com/office/drawing/2014/main" id="{2D3E6D34-5298-45FA-B843-EA28C5F2F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6364" y="1412875"/>
            <a:ext cx="4067175" cy="467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pt-PT" altLang="pt-PT" sz="1600" dirty="0">
                <a:solidFill>
                  <a:srgbClr val="000000"/>
                </a:solidFill>
                <a:latin typeface="IBM Plex Sans" panose="020B0503050203000203" pitchFamily="34" charset="0"/>
              </a:rPr>
              <a:t>As matrizes BLOSUM são construídas a partir da alinhamentos </a:t>
            </a:r>
            <a:r>
              <a:rPr lang="pt-PT" altLang="pt-PT" sz="1600" b="1" dirty="0">
                <a:solidFill>
                  <a:srgbClr val="000000"/>
                </a:solidFill>
                <a:latin typeface="IBM Plex Sans" panose="020B0503050203000203" pitchFamily="34" charset="0"/>
              </a:rPr>
              <a:t>locais</a:t>
            </a:r>
            <a:r>
              <a:rPr lang="pt-PT" altLang="pt-PT" sz="1600" dirty="0">
                <a:solidFill>
                  <a:srgbClr val="000000"/>
                </a:solidFill>
                <a:latin typeface="IBM Plex Sans" panose="020B0503050203000203" pitchFamily="34" charset="0"/>
              </a:rPr>
              <a:t> sem gaps de regiões de elevada similaridade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pt-PT" altLang="pt-PT" sz="1600" dirty="0">
                <a:solidFill>
                  <a:srgbClr val="000000"/>
                </a:solidFill>
                <a:latin typeface="IBM Plex Sans" panose="020B0503050203000203" pitchFamily="34" charset="0"/>
              </a:rPr>
              <a:t>Estes alinhamentos (blocos) estão organizados numa base de dados chamada BLOCKS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pt-PT" altLang="pt-PT" sz="1600" dirty="0">
                <a:solidFill>
                  <a:srgbClr val="000000"/>
                </a:solidFill>
                <a:latin typeface="IBM Plex Sans" panose="020B0503050203000203" pitchFamily="34" charset="0"/>
              </a:rPr>
              <a:t>O número da matriz BLOSUM indica a % de identidade usada para agrupar as sequências 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pt-PT" altLang="pt-PT" sz="1600" dirty="0">
                <a:solidFill>
                  <a:srgbClr val="000000"/>
                </a:solidFill>
                <a:latin typeface="IBM Plex Sans" panose="020B0503050203000203" pitchFamily="34" charset="0"/>
              </a:rPr>
              <a:t>Quanto mais baixo o valor, maior a diversidade incorporada na criação da matriz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pt-PT" altLang="pt-PT" sz="1600" dirty="0">
                <a:solidFill>
                  <a:srgbClr val="000000"/>
                </a:solidFill>
                <a:latin typeface="IBM Plex Sans" panose="020B0503050203000203" pitchFamily="34" charset="0"/>
              </a:rPr>
              <a:t>Exemplo: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pt-PT" altLang="pt-PT" sz="1600" dirty="0">
                <a:solidFill>
                  <a:srgbClr val="000000"/>
                </a:solidFill>
                <a:latin typeface="IBM Plex Sans" panose="020B0503050203000203" pitchFamily="34" charset="0"/>
              </a:rPr>
              <a:t>BLOSUM90 - para sequências próximas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pt-PT" altLang="pt-PT" sz="1600" dirty="0">
                <a:solidFill>
                  <a:srgbClr val="000000"/>
                </a:solidFill>
                <a:latin typeface="IBM Plex Sans" panose="020B0503050203000203" pitchFamily="34" charset="0"/>
              </a:rPr>
              <a:t>BLOSUM20 - para sequências afastadas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endParaRPr lang="pt-PT" altLang="pt-PT" sz="1600" b="1" dirty="0">
              <a:solidFill>
                <a:srgbClr val="FF0000"/>
              </a:solidFill>
              <a:latin typeface="IBM Plex Sans" panose="020B0503050203000203" pitchFamily="34" charset="0"/>
            </a:endParaRPr>
          </a:p>
        </p:txBody>
      </p:sp>
      <p:sp>
        <p:nvSpPr>
          <p:cNvPr id="38918" name="TextBox 1">
            <a:extLst>
              <a:ext uri="{FF2B5EF4-FFF2-40B4-BE49-F238E27FC236}">
                <a16:creationId xmlns:a16="http://schemas.microsoft.com/office/drawing/2014/main" id="{E6AD9F15-336A-4BD8-BA54-11C1D4BE62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2314" y="6308726"/>
            <a:ext cx="82073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pt-PT" altLang="pt-PT" sz="1600" dirty="0">
                <a:solidFill>
                  <a:srgbClr val="000000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BLOSUM </a:t>
            </a:r>
            <a:r>
              <a:rPr lang="pt-PT" altLang="pt-PT" sz="1600" dirty="0">
                <a:solidFill>
                  <a:srgbClr val="FF0000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N</a:t>
            </a:r>
            <a:r>
              <a:rPr lang="pt-PT" altLang="pt-PT" sz="1600" dirty="0">
                <a:solidFill>
                  <a:srgbClr val="000000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– construída a partir de blocos com similaridade não superior a </a:t>
            </a:r>
            <a:r>
              <a:rPr lang="pt-PT" altLang="pt-PT" sz="1600" dirty="0">
                <a:solidFill>
                  <a:srgbClr val="FF0000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N%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Text Box 3">
            <a:extLst>
              <a:ext uri="{FF2B5EF4-FFF2-40B4-BE49-F238E27FC236}">
                <a16:creationId xmlns:a16="http://schemas.microsoft.com/office/drawing/2014/main" id="{1229DCE3-3BA6-48AA-9EC5-A441F4145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1313" y="333376"/>
            <a:ext cx="3733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pt-PT" sz="2800" dirty="0">
                <a:solidFill>
                  <a:srgbClr val="000000"/>
                </a:solidFill>
                <a:latin typeface="IBM Plex Sans" panose="020B0503050203000203" pitchFamily="34" charset="0"/>
              </a:rPr>
              <a:t>Matrizes BLOSUM</a:t>
            </a:r>
          </a:p>
        </p:txBody>
      </p:sp>
      <p:sp>
        <p:nvSpPr>
          <p:cNvPr id="37892" name="Text Box 4">
            <a:extLst>
              <a:ext uri="{FF2B5EF4-FFF2-40B4-BE49-F238E27FC236}">
                <a16:creationId xmlns:a16="http://schemas.microsoft.com/office/drawing/2014/main" id="{FB2E74A3-18A7-410B-BF66-AE006F18BD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4113" y="1484313"/>
            <a:ext cx="3733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pt-PT" sz="1600" dirty="0">
                <a:solidFill>
                  <a:srgbClr val="000000"/>
                </a:solidFill>
                <a:latin typeface="IBM Plex Sans" panose="020B0503050203000203" pitchFamily="34" charset="0"/>
              </a:rPr>
              <a:t>Matriz BLOSUM62</a:t>
            </a:r>
          </a:p>
        </p:txBody>
      </p:sp>
      <p:sp>
        <p:nvSpPr>
          <p:cNvPr id="37893" name="Rectangle 5">
            <a:extLst>
              <a:ext uri="{FF2B5EF4-FFF2-40B4-BE49-F238E27FC236}">
                <a16:creationId xmlns:a16="http://schemas.microsoft.com/office/drawing/2014/main" id="{2D3E6D34-5298-45FA-B843-EA28C5F2F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1959" y="908720"/>
            <a:ext cx="4296042" cy="467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pt-PT" altLang="pt-PT" sz="1400" dirty="0">
                <a:solidFill>
                  <a:srgbClr val="000000"/>
                </a:solidFill>
                <a:latin typeface="IBM Plex Sans" panose="020B0503050203000203" pitchFamily="34" charset="0"/>
              </a:rPr>
              <a:t>As matrizes BLOSUM são construídas a partir da alinhamentos </a:t>
            </a:r>
            <a:r>
              <a:rPr lang="pt-PT" altLang="pt-PT" sz="1400" b="1" dirty="0">
                <a:solidFill>
                  <a:srgbClr val="000000"/>
                </a:solidFill>
                <a:latin typeface="IBM Plex Sans" panose="020B0503050203000203" pitchFamily="34" charset="0"/>
              </a:rPr>
              <a:t>locais</a:t>
            </a:r>
            <a:r>
              <a:rPr lang="pt-PT" altLang="pt-PT" sz="1400" dirty="0">
                <a:solidFill>
                  <a:srgbClr val="000000"/>
                </a:solidFill>
                <a:latin typeface="IBM Plex Sans" panose="020B0503050203000203" pitchFamily="34" charset="0"/>
              </a:rPr>
              <a:t> sem gaps de </a:t>
            </a:r>
            <a:r>
              <a:rPr lang="pt-PT" altLang="pt-PT" sz="1400" b="1" dirty="0">
                <a:solidFill>
                  <a:srgbClr val="000000"/>
                </a:solidFill>
                <a:latin typeface="IBM Plex Sans" panose="020B0503050203000203" pitchFamily="34" charset="0"/>
              </a:rPr>
              <a:t>regiões</a:t>
            </a:r>
            <a:r>
              <a:rPr lang="pt-PT" altLang="pt-PT" sz="1400" dirty="0">
                <a:solidFill>
                  <a:srgbClr val="000000"/>
                </a:solidFill>
                <a:latin typeface="IBM Plex Sans" panose="020B0503050203000203" pitchFamily="34" charset="0"/>
              </a:rPr>
              <a:t> de elevada similaridade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pt-PT" altLang="pt-PT" sz="1400" dirty="0">
                <a:solidFill>
                  <a:srgbClr val="000000"/>
                </a:solidFill>
                <a:latin typeface="IBM Plex Sans" panose="020B0503050203000203" pitchFamily="34" charset="0"/>
              </a:rPr>
              <a:t>Estes alinhamentos (blocos) estão organizados numa base de dados chamada BLOCKS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pt-PT" altLang="pt-PT" sz="1400" dirty="0">
                <a:solidFill>
                  <a:srgbClr val="000000"/>
                </a:solidFill>
                <a:latin typeface="IBM Plex Sans" panose="020B0503050203000203" pitchFamily="34" charset="0"/>
              </a:rPr>
              <a:t>O número da matriz BLOSUM indica a percentagem de identidade usada para agrupar as sequências 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pt-PT" altLang="pt-PT" sz="1400" dirty="0">
                <a:solidFill>
                  <a:srgbClr val="000000"/>
                </a:solidFill>
                <a:latin typeface="IBM Plex Sans" panose="020B0503050203000203" pitchFamily="34" charset="0"/>
              </a:rPr>
              <a:t>Quanto mais baixo o valor, maior a diversidade incorporada na criação da matriz</a:t>
            </a:r>
          </a:p>
          <a:p>
            <a:pPr marL="0" indent="0"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endParaRPr lang="pt-PT" altLang="pt-PT" sz="1400" dirty="0">
              <a:solidFill>
                <a:srgbClr val="000000"/>
              </a:solidFill>
              <a:latin typeface="IBM Plex Sans" panose="020B0503050203000203" pitchFamily="34" charset="0"/>
            </a:endParaRP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pt-PT" altLang="pt-PT" sz="1400" dirty="0">
                <a:solidFill>
                  <a:srgbClr val="000000"/>
                </a:solidFill>
                <a:latin typeface="IBM Plex Sans" panose="020B0503050203000203" pitchFamily="34" charset="0"/>
              </a:rPr>
              <a:t>Exemplo: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pt-PT" altLang="pt-PT" sz="1400" dirty="0">
                <a:solidFill>
                  <a:srgbClr val="000000"/>
                </a:solidFill>
                <a:latin typeface="IBM Plex Sans" panose="020B0503050203000203" pitchFamily="34" charset="0"/>
              </a:rPr>
              <a:t>BLOSUM90 - para sequências próximas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pt-PT" altLang="pt-PT" sz="1400" dirty="0">
                <a:solidFill>
                  <a:srgbClr val="000000"/>
                </a:solidFill>
                <a:latin typeface="IBM Plex Sans" panose="020B0503050203000203" pitchFamily="34" charset="0"/>
              </a:rPr>
              <a:t>BLOSUM20 - para sequências afastadas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endParaRPr lang="pt-PT" altLang="pt-PT" sz="1400" dirty="0">
              <a:solidFill>
                <a:srgbClr val="000000"/>
              </a:solidFill>
              <a:latin typeface="IBM Plex Sans" panose="020B0503050203000203" pitchFamily="34" charset="0"/>
            </a:endParaRP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pt-PT" altLang="pt-PT" sz="1400" dirty="0" err="1">
                <a:solidFill>
                  <a:srgbClr val="000000"/>
                </a:solidFill>
                <a:latin typeface="IBM Plex Sans" panose="020B0503050203000203" pitchFamily="34" charset="0"/>
              </a:rPr>
              <a:t>BLOSUM</a:t>
            </a:r>
            <a:r>
              <a:rPr lang="pt-PT" altLang="pt-PT" sz="1400" dirty="0" err="1">
                <a:solidFill>
                  <a:srgbClr val="FF0000"/>
                </a:solidFill>
                <a:latin typeface="IBM Plex Sans" panose="020B0503050203000203" pitchFamily="34" charset="0"/>
              </a:rPr>
              <a:t>n</a:t>
            </a:r>
            <a:r>
              <a:rPr lang="pt-PT" altLang="pt-PT" sz="1400" dirty="0">
                <a:solidFill>
                  <a:srgbClr val="000000"/>
                </a:solidFill>
                <a:latin typeface="IBM Plex Sans" panose="020B0503050203000203" pitchFamily="34" charset="0"/>
              </a:rPr>
              <a:t> – são comparadas sequências com uma 	  percentagem de identidade não    	  superior </a:t>
            </a:r>
            <a:r>
              <a:rPr lang="pt-PT" altLang="pt-PT" sz="1400" dirty="0">
                <a:solidFill>
                  <a:srgbClr val="FF0000"/>
                </a:solidFill>
                <a:latin typeface="IBM Plex Sans" panose="020B0503050203000203" pitchFamily="34" charset="0"/>
              </a:rPr>
              <a:t>n</a:t>
            </a:r>
            <a:r>
              <a:rPr lang="pt-PT" altLang="pt-PT" sz="1400" dirty="0">
                <a:solidFill>
                  <a:srgbClr val="000000"/>
                </a:solidFill>
                <a:latin typeface="IBM Plex Sans" panose="020B0503050203000203" pitchFamily="34" charset="0"/>
              </a:rPr>
              <a:t>% .	</a:t>
            </a:r>
          </a:p>
        </p:txBody>
      </p:sp>
      <p:sp>
        <p:nvSpPr>
          <p:cNvPr id="38918" name="TextBox 1">
            <a:extLst>
              <a:ext uri="{FF2B5EF4-FFF2-40B4-BE49-F238E27FC236}">
                <a16:creationId xmlns:a16="http://schemas.microsoft.com/office/drawing/2014/main" id="{E6AD9F15-336A-4BD8-BA54-11C1D4BE62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2314" y="6308726"/>
            <a:ext cx="82073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pt-PT" altLang="pt-PT" sz="1600" dirty="0">
                <a:solidFill>
                  <a:srgbClr val="000000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BLOSUM </a:t>
            </a:r>
            <a:r>
              <a:rPr lang="pt-PT" altLang="pt-PT" sz="1600" dirty="0">
                <a:solidFill>
                  <a:srgbClr val="FF0000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N</a:t>
            </a:r>
            <a:r>
              <a:rPr lang="pt-PT" altLang="pt-PT" sz="1600" dirty="0">
                <a:solidFill>
                  <a:srgbClr val="000000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 – construída a partir de blocos com similaridade não superior a </a:t>
            </a:r>
            <a:r>
              <a:rPr lang="pt-PT" altLang="pt-PT" sz="1600" dirty="0">
                <a:solidFill>
                  <a:srgbClr val="FF0000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N%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E21ACAC-B815-4B5E-B43B-15206EE39A7A}"/>
              </a:ext>
            </a:extLst>
          </p:cNvPr>
          <p:cNvGraphicFramePr>
            <a:graphicFrameLocks noGrp="1"/>
          </p:cNvGraphicFramePr>
          <p:nvPr/>
        </p:nvGraphicFramePr>
        <p:xfrm>
          <a:off x="1775520" y="1916833"/>
          <a:ext cx="4596438" cy="3768471"/>
        </p:xfrm>
        <a:graphic>
          <a:graphicData uri="http://schemas.openxmlformats.org/drawingml/2006/table">
            <a:tbl>
              <a:tblPr/>
              <a:tblGrid>
                <a:gridCol w="218878">
                  <a:extLst>
                    <a:ext uri="{9D8B030D-6E8A-4147-A177-3AD203B41FA5}">
                      <a16:colId xmlns:a16="http://schemas.microsoft.com/office/drawing/2014/main" val="1949627673"/>
                    </a:ext>
                  </a:extLst>
                </a:gridCol>
                <a:gridCol w="218878">
                  <a:extLst>
                    <a:ext uri="{9D8B030D-6E8A-4147-A177-3AD203B41FA5}">
                      <a16:colId xmlns:a16="http://schemas.microsoft.com/office/drawing/2014/main" val="1742929776"/>
                    </a:ext>
                  </a:extLst>
                </a:gridCol>
                <a:gridCol w="218878">
                  <a:extLst>
                    <a:ext uri="{9D8B030D-6E8A-4147-A177-3AD203B41FA5}">
                      <a16:colId xmlns:a16="http://schemas.microsoft.com/office/drawing/2014/main" val="1337724709"/>
                    </a:ext>
                  </a:extLst>
                </a:gridCol>
                <a:gridCol w="218878">
                  <a:extLst>
                    <a:ext uri="{9D8B030D-6E8A-4147-A177-3AD203B41FA5}">
                      <a16:colId xmlns:a16="http://schemas.microsoft.com/office/drawing/2014/main" val="3687824692"/>
                    </a:ext>
                  </a:extLst>
                </a:gridCol>
                <a:gridCol w="218878">
                  <a:extLst>
                    <a:ext uri="{9D8B030D-6E8A-4147-A177-3AD203B41FA5}">
                      <a16:colId xmlns:a16="http://schemas.microsoft.com/office/drawing/2014/main" val="1551711288"/>
                    </a:ext>
                  </a:extLst>
                </a:gridCol>
                <a:gridCol w="218878">
                  <a:extLst>
                    <a:ext uri="{9D8B030D-6E8A-4147-A177-3AD203B41FA5}">
                      <a16:colId xmlns:a16="http://schemas.microsoft.com/office/drawing/2014/main" val="1736922622"/>
                    </a:ext>
                  </a:extLst>
                </a:gridCol>
                <a:gridCol w="218878">
                  <a:extLst>
                    <a:ext uri="{9D8B030D-6E8A-4147-A177-3AD203B41FA5}">
                      <a16:colId xmlns:a16="http://schemas.microsoft.com/office/drawing/2014/main" val="331584622"/>
                    </a:ext>
                  </a:extLst>
                </a:gridCol>
                <a:gridCol w="218878">
                  <a:extLst>
                    <a:ext uri="{9D8B030D-6E8A-4147-A177-3AD203B41FA5}">
                      <a16:colId xmlns:a16="http://schemas.microsoft.com/office/drawing/2014/main" val="3741575517"/>
                    </a:ext>
                  </a:extLst>
                </a:gridCol>
                <a:gridCol w="218878">
                  <a:extLst>
                    <a:ext uri="{9D8B030D-6E8A-4147-A177-3AD203B41FA5}">
                      <a16:colId xmlns:a16="http://schemas.microsoft.com/office/drawing/2014/main" val="539268590"/>
                    </a:ext>
                  </a:extLst>
                </a:gridCol>
                <a:gridCol w="218878">
                  <a:extLst>
                    <a:ext uri="{9D8B030D-6E8A-4147-A177-3AD203B41FA5}">
                      <a16:colId xmlns:a16="http://schemas.microsoft.com/office/drawing/2014/main" val="2886354496"/>
                    </a:ext>
                  </a:extLst>
                </a:gridCol>
                <a:gridCol w="218878">
                  <a:extLst>
                    <a:ext uri="{9D8B030D-6E8A-4147-A177-3AD203B41FA5}">
                      <a16:colId xmlns:a16="http://schemas.microsoft.com/office/drawing/2014/main" val="1934496727"/>
                    </a:ext>
                  </a:extLst>
                </a:gridCol>
                <a:gridCol w="218878">
                  <a:extLst>
                    <a:ext uri="{9D8B030D-6E8A-4147-A177-3AD203B41FA5}">
                      <a16:colId xmlns:a16="http://schemas.microsoft.com/office/drawing/2014/main" val="1657144684"/>
                    </a:ext>
                  </a:extLst>
                </a:gridCol>
                <a:gridCol w="218878">
                  <a:extLst>
                    <a:ext uri="{9D8B030D-6E8A-4147-A177-3AD203B41FA5}">
                      <a16:colId xmlns:a16="http://schemas.microsoft.com/office/drawing/2014/main" val="1190699672"/>
                    </a:ext>
                  </a:extLst>
                </a:gridCol>
                <a:gridCol w="218878">
                  <a:extLst>
                    <a:ext uri="{9D8B030D-6E8A-4147-A177-3AD203B41FA5}">
                      <a16:colId xmlns:a16="http://schemas.microsoft.com/office/drawing/2014/main" val="109851147"/>
                    </a:ext>
                  </a:extLst>
                </a:gridCol>
                <a:gridCol w="218878">
                  <a:extLst>
                    <a:ext uri="{9D8B030D-6E8A-4147-A177-3AD203B41FA5}">
                      <a16:colId xmlns:a16="http://schemas.microsoft.com/office/drawing/2014/main" val="1692148876"/>
                    </a:ext>
                  </a:extLst>
                </a:gridCol>
                <a:gridCol w="218878">
                  <a:extLst>
                    <a:ext uri="{9D8B030D-6E8A-4147-A177-3AD203B41FA5}">
                      <a16:colId xmlns:a16="http://schemas.microsoft.com/office/drawing/2014/main" val="1826107766"/>
                    </a:ext>
                  </a:extLst>
                </a:gridCol>
                <a:gridCol w="218878">
                  <a:extLst>
                    <a:ext uri="{9D8B030D-6E8A-4147-A177-3AD203B41FA5}">
                      <a16:colId xmlns:a16="http://schemas.microsoft.com/office/drawing/2014/main" val="2282846288"/>
                    </a:ext>
                  </a:extLst>
                </a:gridCol>
                <a:gridCol w="218878">
                  <a:extLst>
                    <a:ext uri="{9D8B030D-6E8A-4147-A177-3AD203B41FA5}">
                      <a16:colId xmlns:a16="http://schemas.microsoft.com/office/drawing/2014/main" val="2580871209"/>
                    </a:ext>
                  </a:extLst>
                </a:gridCol>
                <a:gridCol w="218878">
                  <a:extLst>
                    <a:ext uri="{9D8B030D-6E8A-4147-A177-3AD203B41FA5}">
                      <a16:colId xmlns:a16="http://schemas.microsoft.com/office/drawing/2014/main" val="1642987335"/>
                    </a:ext>
                  </a:extLst>
                </a:gridCol>
                <a:gridCol w="218878">
                  <a:extLst>
                    <a:ext uri="{9D8B030D-6E8A-4147-A177-3AD203B41FA5}">
                      <a16:colId xmlns:a16="http://schemas.microsoft.com/office/drawing/2014/main" val="435335484"/>
                    </a:ext>
                  </a:extLst>
                </a:gridCol>
                <a:gridCol w="218878">
                  <a:extLst>
                    <a:ext uri="{9D8B030D-6E8A-4147-A177-3AD203B41FA5}">
                      <a16:colId xmlns:a16="http://schemas.microsoft.com/office/drawing/2014/main" val="2279324866"/>
                    </a:ext>
                  </a:extLst>
                </a:gridCol>
              </a:tblGrid>
              <a:tr h="1794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774284"/>
                  </a:ext>
                </a:extLst>
              </a:tr>
              <a:tr h="1794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3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378251"/>
                  </a:ext>
                </a:extLst>
              </a:tr>
              <a:tr h="1794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7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793174"/>
                  </a:ext>
                </a:extLst>
              </a:tr>
              <a:tr h="1794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7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697731"/>
                  </a:ext>
                </a:extLst>
              </a:tr>
              <a:tr h="1794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508321"/>
                  </a:ext>
                </a:extLst>
              </a:tr>
              <a:tr h="1794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Q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3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103643"/>
                  </a:ext>
                </a:extLst>
              </a:tr>
              <a:tr h="1794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8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8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3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802440"/>
                  </a:ext>
                </a:extLst>
              </a:tr>
              <a:tr h="1794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7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491766"/>
                  </a:ext>
                </a:extLst>
              </a:tr>
              <a:tr h="1794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E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635366"/>
                  </a:ext>
                </a:extLst>
              </a:tr>
              <a:tr h="1794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I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832224"/>
                  </a:ext>
                </a:extLst>
              </a:tr>
              <a:tr h="1794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L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8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001802"/>
                  </a:ext>
                </a:extLst>
              </a:tr>
              <a:tr h="1794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8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3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333904"/>
                  </a:ext>
                </a:extLst>
              </a:tr>
              <a:tr h="1794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8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3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933154"/>
                  </a:ext>
                </a:extLst>
              </a:tr>
              <a:tr h="1794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7A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683216"/>
                  </a:ext>
                </a:extLst>
              </a:tr>
              <a:tr h="1794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B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9110386"/>
                  </a:ext>
                </a:extLst>
              </a:tr>
              <a:tr h="1794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295802"/>
                  </a:ext>
                </a:extLst>
              </a:tr>
              <a:tr h="1794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3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481077"/>
                  </a:ext>
                </a:extLst>
              </a:tr>
              <a:tr h="1794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7540526"/>
                  </a:ext>
                </a:extLst>
              </a:tr>
              <a:tr h="1794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8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8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B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274854"/>
                  </a:ext>
                </a:extLst>
              </a:tr>
              <a:tr h="1794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V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0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F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1040701"/>
                  </a:ext>
                </a:extLst>
              </a:tr>
              <a:tr h="17945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Q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I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L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V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4713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7436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blocks_example">
            <a:extLst>
              <a:ext uri="{FF2B5EF4-FFF2-40B4-BE49-F238E27FC236}">
                <a16:creationId xmlns:a16="http://schemas.microsoft.com/office/drawing/2014/main" id="{D45D6069-D092-440E-8E1A-7BD556161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214" y="1052513"/>
            <a:ext cx="4333875" cy="528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Text Box 3">
            <a:extLst>
              <a:ext uri="{FF2B5EF4-FFF2-40B4-BE49-F238E27FC236}">
                <a16:creationId xmlns:a16="http://schemas.microsoft.com/office/drawing/2014/main" id="{A2421A8E-7C3B-431B-90CB-E6EF63740B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8214" y="333375"/>
            <a:ext cx="7634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pt-PT" sz="2400" dirty="0">
                <a:solidFill>
                  <a:srgbClr val="000000"/>
                </a:solidFill>
                <a:latin typeface="IBM Plex Sans" panose="020B0503050203000203" pitchFamily="34" charset="0"/>
              </a:rPr>
              <a:t>Exemplo de entrada na base de dados BLOCKS</a:t>
            </a:r>
          </a:p>
        </p:txBody>
      </p:sp>
      <p:sp>
        <p:nvSpPr>
          <p:cNvPr id="38916" name="Rectangle 4">
            <a:extLst>
              <a:ext uri="{FF2B5EF4-FFF2-40B4-BE49-F238E27FC236}">
                <a16:creationId xmlns:a16="http://schemas.microsoft.com/office/drawing/2014/main" id="{55B11B28-AC43-4F4E-8C5D-9E74686BA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5864" y="6308726"/>
            <a:ext cx="260680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PT" dirty="0">
                <a:solidFill>
                  <a:srgbClr val="000000"/>
                </a:solidFill>
                <a:latin typeface="IBM Plex Sans" panose="020B0503050203000203" pitchFamily="34" charset="0"/>
                <a:ea typeface="ＭＳ Ｐゴシック" charset="0"/>
              </a:rPr>
              <a:t>http://blocks.fhcrc.org/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8" name="Group 2">
            <a:extLst>
              <a:ext uri="{FF2B5EF4-FFF2-40B4-BE49-F238E27FC236}">
                <a16:creationId xmlns:a16="http://schemas.microsoft.com/office/drawing/2014/main" id="{C0EDB28E-515C-4743-B38C-1AE02186D79F}"/>
              </a:ext>
            </a:extLst>
          </p:cNvPr>
          <p:cNvGrpSpPr>
            <a:grpSpLocks/>
          </p:cNvGrpSpPr>
          <p:nvPr/>
        </p:nvGrpSpPr>
        <p:grpSpPr bwMode="auto">
          <a:xfrm>
            <a:off x="2208213" y="1412875"/>
            <a:ext cx="4176712" cy="4362450"/>
            <a:chOff x="1610" y="1162"/>
            <a:chExt cx="2631" cy="2748"/>
          </a:xfrm>
        </p:grpSpPr>
        <p:graphicFrame>
          <p:nvGraphicFramePr>
            <p:cNvPr id="29706" name="Object 3">
              <a:extLst>
                <a:ext uri="{FF2B5EF4-FFF2-40B4-BE49-F238E27FC236}">
                  <a16:creationId xmlns:a16="http://schemas.microsoft.com/office/drawing/2014/main" id="{5D2C0397-5509-4368-8D23-6BFDE87644B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10" y="1162"/>
            <a:ext cx="2588" cy="27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Scanned Photo" r:id="rId2" imgW="7354327" imgH="8202170" progId="MSPhotoEdScan.3">
                    <p:embed/>
                  </p:oleObj>
                </mc:Choice>
                <mc:Fallback>
                  <p:oleObj name="Scanned Photo" r:id="rId2" imgW="7354327" imgH="8202170" progId="MSPhotoEdScan.3">
                    <p:embed/>
                    <p:pic>
                      <p:nvPicPr>
                        <p:cNvPr id="29706" name="Object 3">
                          <a:extLst>
                            <a:ext uri="{FF2B5EF4-FFF2-40B4-BE49-F238E27FC236}">
                              <a16:creationId xmlns:a16="http://schemas.microsoft.com/office/drawing/2014/main" id="{5D2C0397-5509-4368-8D23-6BFDE87644B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lum bright="6000" contrast="24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b="4782"/>
                        <a:stretch>
                          <a:fillRect/>
                        </a:stretch>
                      </p:blipFill>
                      <p:spPr bwMode="auto">
                        <a:xfrm>
                          <a:off x="1610" y="1162"/>
                          <a:ext cx="2588" cy="27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707" name="Rectangle 4">
              <a:extLst>
                <a:ext uri="{FF2B5EF4-FFF2-40B4-BE49-F238E27FC236}">
                  <a16:creationId xmlns:a16="http://schemas.microsoft.com/office/drawing/2014/main" id="{33B0B5C8-5A96-40F6-992E-9042E7AD0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1162"/>
              <a:ext cx="272" cy="2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pt-PT" dirty="0">
                <a:solidFill>
                  <a:srgbClr val="000000"/>
                </a:solidFill>
                <a:latin typeface="IBM Plex Sans" panose="020B0503050203000203" pitchFamily="34" charset="0"/>
                <a:ea typeface="ＭＳ Ｐゴシック" charset="0"/>
              </a:endParaRPr>
            </a:p>
          </p:txBody>
        </p:sp>
      </p:grpSp>
      <p:sp>
        <p:nvSpPr>
          <p:cNvPr id="29699" name="Text Box 5">
            <a:extLst>
              <a:ext uri="{FF2B5EF4-FFF2-40B4-BE49-F238E27FC236}">
                <a16:creationId xmlns:a16="http://schemas.microsoft.com/office/drawing/2014/main" id="{B7F024C4-1DC0-49C9-8038-5B8D3489E9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8438" y="333376"/>
            <a:ext cx="3733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pt-PT" sz="2800" dirty="0">
                <a:solidFill>
                  <a:srgbClr val="000000"/>
                </a:solidFill>
                <a:latin typeface="IBM Plex Sans" panose="020B0503050203000203" pitchFamily="34" charset="0"/>
              </a:rPr>
              <a:t>Matrizes PAM</a:t>
            </a:r>
          </a:p>
        </p:txBody>
      </p:sp>
      <p:sp>
        <p:nvSpPr>
          <p:cNvPr id="29700" name="Rectangle 6">
            <a:extLst>
              <a:ext uri="{FF2B5EF4-FFF2-40B4-BE49-F238E27FC236}">
                <a16:creationId xmlns:a16="http://schemas.microsoft.com/office/drawing/2014/main" id="{8787779A-DBF0-4826-AC8D-7FEA88B4A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7713" y="6092825"/>
            <a:ext cx="6121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PT" dirty="0">
                <a:solidFill>
                  <a:srgbClr val="000000"/>
                </a:solidFill>
                <a:latin typeface="IBM Plex Sans" panose="020B0503050203000203" pitchFamily="34" charset="0"/>
                <a:ea typeface="ＭＳ Ｐゴシック" charset="0"/>
              </a:rPr>
              <a:t>1 PAM = 1 </a:t>
            </a:r>
            <a:r>
              <a:rPr lang="pt-PT" b="1" dirty="0" err="1">
                <a:solidFill>
                  <a:srgbClr val="000000"/>
                </a:solidFill>
                <a:latin typeface="IBM Plex Sans" panose="020B0503050203000203" pitchFamily="34" charset="0"/>
                <a:ea typeface="ＭＳ Ｐゴシック" charset="0"/>
              </a:rPr>
              <a:t>P</a:t>
            </a:r>
            <a:r>
              <a:rPr lang="pt-PT" dirty="0" err="1">
                <a:solidFill>
                  <a:srgbClr val="000000"/>
                </a:solidFill>
                <a:latin typeface="IBM Plex Sans" panose="020B0503050203000203" pitchFamily="34" charset="0"/>
                <a:ea typeface="ＭＳ Ｐゴシック" charset="0"/>
              </a:rPr>
              <a:t>oint</a:t>
            </a:r>
            <a:r>
              <a:rPr lang="pt-PT" dirty="0">
                <a:solidFill>
                  <a:srgbClr val="000000"/>
                </a:solidFill>
                <a:latin typeface="IBM Plex Sans" panose="020B0503050203000203" pitchFamily="34" charset="0"/>
                <a:ea typeface="ＭＳ Ｐゴシック" charset="0"/>
              </a:rPr>
              <a:t> </a:t>
            </a:r>
            <a:r>
              <a:rPr lang="pt-PT" b="1" dirty="0" err="1">
                <a:solidFill>
                  <a:srgbClr val="000000"/>
                </a:solidFill>
                <a:latin typeface="IBM Plex Sans" panose="020B0503050203000203" pitchFamily="34" charset="0"/>
                <a:ea typeface="ＭＳ Ｐゴシック" charset="0"/>
              </a:rPr>
              <a:t>A</a:t>
            </a:r>
            <a:r>
              <a:rPr lang="pt-PT" dirty="0" err="1">
                <a:solidFill>
                  <a:srgbClr val="000000"/>
                </a:solidFill>
                <a:latin typeface="IBM Plex Sans" panose="020B0503050203000203" pitchFamily="34" charset="0"/>
                <a:ea typeface="ＭＳ Ｐゴシック" charset="0"/>
              </a:rPr>
              <a:t>ccepted</a:t>
            </a:r>
            <a:r>
              <a:rPr lang="pt-PT" dirty="0">
                <a:solidFill>
                  <a:srgbClr val="000000"/>
                </a:solidFill>
                <a:latin typeface="IBM Plex Sans" panose="020B0503050203000203" pitchFamily="34" charset="0"/>
                <a:ea typeface="ＭＳ Ｐゴシック" charset="0"/>
              </a:rPr>
              <a:t> </a:t>
            </a:r>
            <a:r>
              <a:rPr lang="pt-PT" b="1" dirty="0" err="1">
                <a:solidFill>
                  <a:srgbClr val="000000"/>
                </a:solidFill>
                <a:latin typeface="IBM Plex Sans" panose="020B0503050203000203" pitchFamily="34" charset="0"/>
                <a:ea typeface="ＭＳ Ｐゴシック" charset="0"/>
              </a:rPr>
              <a:t>M</a:t>
            </a:r>
            <a:r>
              <a:rPr lang="pt-PT" dirty="0" err="1">
                <a:solidFill>
                  <a:srgbClr val="000000"/>
                </a:solidFill>
                <a:latin typeface="IBM Plex Sans" panose="020B0503050203000203" pitchFamily="34" charset="0"/>
                <a:ea typeface="ＭＳ Ｐゴシック" charset="0"/>
              </a:rPr>
              <a:t>utation</a:t>
            </a:r>
            <a:r>
              <a:rPr lang="pt-PT" dirty="0">
                <a:solidFill>
                  <a:srgbClr val="000000"/>
                </a:solidFill>
                <a:latin typeface="IBM Plex Sans" panose="020B0503050203000203" pitchFamily="34" charset="0"/>
                <a:ea typeface="ＭＳ Ｐゴシック" charset="0"/>
              </a:rPr>
              <a:t> per 100 </a:t>
            </a:r>
            <a:r>
              <a:rPr lang="pt-PT" dirty="0" err="1">
                <a:solidFill>
                  <a:srgbClr val="000000"/>
                </a:solidFill>
                <a:latin typeface="IBM Plex Sans" panose="020B0503050203000203" pitchFamily="34" charset="0"/>
                <a:ea typeface="ＭＳ Ｐゴシック" charset="0"/>
              </a:rPr>
              <a:t>aminoacids</a:t>
            </a:r>
            <a:endParaRPr lang="pt-PT" dirty="0">
              <a:solidFill>
                <a:srgbClr val="000000"/>
              </a:solidFill>
              <a:latin typeface="IBM Plex Sans" panose="020B0503050203000203" pitchFamily="34" charset="0"/>
              <a:ea typeface="ＭＳ Ｐゴシック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PT" dirty="0">
                <a:solidFill>
                  <a:srgbClr val="000000"/>
                </a:solidFill>
                <a:latin typeface="IBM Plex Sans" panose="020B0503050203000203" pitchFamily="34" charset="0"/>
                <a:ea typeface="ＭＳ Ｐゴシック" charset="0"/>
              </a:rPr>
              <a:t>PAM250 </a:t>
            </a:r>
            <a:r>
              <a:rPr lang="pt-PT" dirty="0">
                <a:solidFill>
                  <a:srgbClr val="000000"/>
                </a:solidFill>
                <a:latin typeface="IBM Plex Sans" panose="020B0503050203000203" pitchFamily="34" charset="0"/>
                <a:ea typeface="ＭＳ Ｐゴシック" charset="0"/>
                <a:sym typeface="Symbol" charset="0"/>
              </a:rPr>
              <a:t> 20% de identidade entre as sequências</a:t>
            </a:r>
          </a:p>
        </p:txBody>
      </p:sp>
      <p:sp>
        <p:nvSpPr>
          <p:cNvPr id="29701" name="Text Box 7">
            <a:extLst>
              <a:ext uri="{FF2B5EF4-FFF2-40B4-BE49-F238E27FC236}">
                <a16:creationId xmlns:a16="http://schemas.microsoft.com/office/drawing/2014/main" id="{D9D44E1C-AC00-4B36-91EC-BC082A5CAB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4113" y="1484313"/>
            <a:ext cx="3733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pt-PT" sz="1600" dirty="0">
                <a:solidFill>
                  <a:srgbClr val="000000"/>
                </a:solidFill>
                <a:latin typeface="IBM Plex Sans" panose="020B0503050203000203" pitchFamily="34" charset="0"/>
              </a:rPr>
              <a:t>Matriz PAM 256</a:t>
            </a:r>
          </a:p>
        </p:txBody>
      </p:sp>
      <p:sp>
        <p:nvSpPr>
          <p:cNvPr id="29702" name="Rectangle 8">
            <a:extLst>
              <a:ext uri="{FF2B5EF4-FFF2-40B4-BE49-F238E27FC236}">
                <a16:creationId xmlns:a16="http://schemas.microsoft.com/office/drawing/2014/main" id="{6FF28708-4FB3-432A-AC47-BF6B385ED5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981076"/>
            <a:ext cx="3924300" cy="482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pt-PT" altLang="pt-PT" sz="1600" dirty="0">
                <a:solidFill>
                  <a:srgbClr val="000000"/>
                </a:solidFill>
                <a:latin typeface="IBM Plex Sans" panose="020B0503050203000203" pitchFamily="34" charset="0"/>
              </a:rPr>
              <a:t>As matrizes PAM são geradas a partir das frequências de substituição para sequências muito próximas (%id &gt; 85%) e depois extrapoladas para sequências mais distantes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pt-PT" altLang="pt-PT" sz="1600" dirty="0">
                <a:solidFill>
                  <a:srgbClr val="000000"/>
                </a:solidFill>
                <a:latin typeface="IBM Plex Sans" panose="020B0503050203000203" pitchFamily="34" charset="0"/>
              </a:rPr>
              <a:t>Assume-se que a probabilidade de substituição numa posição é independentes das substituições anteriores e dos resíduos circundantes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pt-PT" altLang="pt-PT" sz="1600" dirty="0">
                <a:solidFill>
                  <a:srgbClr val="000000"/>
                </a:solidFill>
                <a:latin typeface="IBM Plex Sans" panose="020B0503050203000203" pitchFamily="34" charset="0"/>
              </a:rPr>
              <a:t>As matrizes PAM deverão ser escolhidas de acordo com o grau de proximidade esperado entre as sequências.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pt-PT" altLang="pt-PT" sz="1600" dirty="0">
                <a:solidFill>
                  <a:srgbClr val="000000"/>
                </a:solidFill>
                <a:latin typeface="IBM Plex Sans" panose="020B0503050203000203" pitchFamily="34" charset="0"/>
              </a:rPr>
              <a:t>Exemplo: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pt-PT" altLang="pt-PT" sz="1600" dirty="0">
                <a:solidFill>
                  <a:srgbClr val="000000"/>
                </a:solidFill>
                <a:latin typeface="IBM Plex Sans" panose="020B0503050203000203" pitchFamily="34" charset="0"/>
              </a:rPr>
              <a:t>PAM400 - para sequências distantes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pt-PT" altLang="pt-PT" sz="1600" dirty="0">
                <a:solidFill>
                  <a:srgbClr val="000000"/>
                </a:solidFill>
                <a:latin typeface="IBM Plex Sans" panose="020B0503050203000203" pitchFamily="34" charset="0"/>
              </a:rPr>
              <a:t>PAM10 - para sequências próximas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endParaRPr lang="pt-PT" altLang="pt-PT" sz="1600" b="1" dirty="0">
              <a:solidFill>
                <a:srgbClr val="FF0000"/>
              </a:solidFill>
              <a:latin typeface="IBM Plex Sans" panose="020B0503050203000203" pitchFamily="34" charset="0"/>
            </a:endParaRPr>
          </a:p>
        </p:txBody>
      </p:sp>
      <p:sp>
        <p:nvSpPr>
          <p:cNvPr id="29703" name="Oval 9">
            <a:extLst>
              <a:ext uri="{FF2B5EF4-FFF2-40B4-BE49-F238E27FC236}">
                <a16:creationId xmlns:a16="http://schemas.microsoft.com/office/drawing/2014/main" id="{2A58DE74-4544-4C4F-97EA-16F105F77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0713" y="4924426"/>
            <a:ext cx="258762" cy="258763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pt-PT" dirty="0">
              <a:solidFill>
                <a:srgbClr val="000000"/>
              </a:solidFill>
              <a:latin typeface="IBM Plex Sans" panose="020B0503050203000203" pitchFamily="34" charset="0"/>
              <a:ea typeface="ＭＳ Ｐゴシック" charset="0"/>
            </a:endParaRPr>
          </a:p>
        </p:txBody>
      </p:sp>
      <p:sp>
        <p:nvSpPr>
          <p:cNvPr id="29704" name="Oval 10">
            <a:extLst>
              <a:ext uri="{FF2B5EF4-FFF2-40B4-BE49-F238E27FC236}">
                <a16:creationId xmlns:a16="http://schemas.microsoft.com/office/drawing/2014/main" id="{D61FE69B-CABA-41D7-8C36-94A4A94B0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6901" y="2322513"/>
            <a:ext cx="258763" cy="258762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pt-PT" dirty="0">
              <a:solidFill>
                <a:srgbClr val="000000"/>
              </a:solidFill>
              <a:latin typeface="IBM Plex Sans" panose="020B0503050203000203" pitchFamily="34" charset="0"/>
              <a:ea typeface="ＭＳ Ｐゴシック" charset="0"/>
            </a:endParaRPr>
          </a:p>
        </p:txBody>
      </p:sp>
      <p:sp>
        <p:nvSpPr>
          <p:cNvPr id="29705" name="Oval 11">
            <a:extLst>
              <a:ext uri="{FF2B5EF4-FFF2-40B4-BE49-F238E27FC236}">
                <a16:creationId xmlns:a16="http://schemas.microsoft.com/office/drawing/2014/main" id="{330C8D95-E998-485F-B7F9-46C303646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9601" y="4924426"/>
            <a:ext cx="258763" cy="258763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pt-PT" dirty="0">
              <a:solidFill>
                <a:srgbClr val="000000"/>
              </a:solidFill>
              <a:latin typeface="IBM Plex Sans" panose="020B0503050203000203" pitchFamily="34" charset="0"/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234" name="Group 2">
            <a:extLst>
              <a:ext uri="{FF2B5EF4-FFF2-40B4-BE49-F238E27FC236}">
                <a16:creationId xmlns:a16="http://schemas.microsoft.com/office/drawing/2014/main" id="{B2141F9D-DACB-47BE-B998-A1B5DF0D2C5B}"/>
              </a:ext>
            </a:extLst>
          </p:cNvPr>
          <p:cNvGraphicFramePr>
            <a:graphicFrameLocks noGrp="1"/>
          </p:cNvGraphicFramePr>
          <p:nvPr/>
        </p:nvGraphicFramePr>
        <p:xfrm>
          <a:off x="2495550" y="1196976"/>
          <a:ext cx="7151688" cy="4548191"/>
        </p:xfrm>
        <a:graphic>
          <a:graphicData uri="http://schemas.openxmlformats.org/drawingml/2006/table">
            <a:tbl>
              <a:tblPr/>
              <a:tblGrid>
                <a:gridCol w="238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2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4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2125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altLang="pt-PT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Matriz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altLang="pt-PT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Utilização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altLang="pt-PT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% identidade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438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altLang="pt-PT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PAM40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altLang="pt-P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Alinhamentos curtos, elevada similaridade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altLang="pt-PT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70-90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438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altLang="pt-PT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PAM160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altLang="pt-P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Detecção de membros de uma família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altLang="pt-PT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50-60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438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altLang="pt-PT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PAM250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altLang="pt-P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Alinhamentos de sequências distantes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altLang="pt-PT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~20-30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438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altLang="pt-PT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BLOSUM90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altLang="pt-P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Alinhamentos curtos, elevada similaridade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altLang="pt-PT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70-90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438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altLang="pt-PT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BLOSUM80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altLang="pt-P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Detecção de membros de uma família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altLang="pt-PT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50-60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9438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altLang="pt-PT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BLOSUM62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altLang="pt-P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Eficaz na detecção de possíveis similaridades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altLang="pt-PT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30-40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9438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altLang="pt-PT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BLOSUM30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altLang="pt-P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Alinhamentos longos, sequências distantes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  <a:ea typeface="MS PGothic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altLang="pt-PT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MS PGothic" pitchFamily="34" charset="-128"/>
                        </a:rPr>
                        <a:t>&lt;30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9976" name="Text Box 40">
            <a:extLst>
              <a:ext uri="{FF2B5EF4-FFF2-40B4-BE49-F238E27FC236}">
                <a16:creationId xmlns:a16="http://schemas.microsoft.com/office/drawing/2014/main" id="{4485697A-0EAE-4875-AFCD-159C9D5684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9288" y="6308726"/>
            <a:ext cx="820896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pt-PT" sz="1000" dirty="0">
                <a:solidFill>
                  <a:srgbClr val="000000"/>
                </a:solidFill>
                <a:latin typeface="IBM Plex Sans" panose="020B0503050203000203" pitchFamily="34" charset="0"/>
              </a:rPr>
              <a:t>Baxevanis,A.&amp;</a:t>
            </a:r>
            <a:r>
              <a:rPr lang="en-US" altLang="pt-PT" sz="1000" dirty="0" err="1">
                <a:solidFill>
                  <a:srgbClr val="000000"/>
                </a:solidFill>
                <a:latin typeface="IBM Plex Sans" panose="020B0503050203000203" pitchFamily="34" charset="0"/>
              </a:rPr>
              <a:t>Ouelette</a:t>
            </a:r>
            <a:r>
              <a:rPr lang="en-US" altLang="pt-PT" sz="1000" dirty="0">
                <a:solidFill>
                  <a:srgbClr val="000000"/>
                </a:solidFill>
                <a:latin typeface="IBM Plex Sans" panose="020B0503050203000203" pitchFamily="34" charset="0"/>
              </a:rPr>
              <a:t> “Bioinformatics: a practical guide to analysis of genes and proteins” (3rd Edition), Wiley  &amp; Sons Inc., 2005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2">
            <a:extLst>
              <a:ext uri="{FF2B5EF4-FFF2-40B4-BE49-F238E27FC236}">
                <a16:creationId xmlns:a16="http://schemas.microsoft.com/office/drawing/2014/main" id="{8764E702-5865-4B7F-955F-5199D4FDDC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6364" y="304801"/>
            <a:ext cx="705008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pt-PT" altLang="pt-PT" dirty="0">
                <a:solidFill>
                  <a:srgbClr val="000000"/>
                </a:solidFill>
                <a:latin typeface="IBM Plex Sans" panose="020B0503050203000203" pitchFamily="34" charset="0"/>
              </a:rPr>
              <a:t>Matrizes de probabilidades de transição para nucleótidos</a:t>
            </a:r>
          </a:p>
        </p:txBody>
      </p:sp>
      <p:sp>
        <p:nvSpPr>
          <p:cNvPr id="40963" name="Text Box 3">
            <a:extLst>
              <a:ext uri="{FF2B5EF4-FFF2-40B4-BE49-F238E27FC236}">
                <a16:creationId xmlns:a16="http://schemas.microsoft.com/office/drawing/2014/main" id="{205A2E8B-41DD-43E0-8375-44E72F2418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1524001"/>
            <a:ext cx="5181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pt-PT" altLang="pt-PT" sz="2000" dirty="0">
                <a:solidFill>
                  <a:srgbClr val="000000"/>
                </a:solidFill>
                <a:latin typeface="IBM Plex Sans" panose="020B0503050203000203" pitchFamily="34" charset="0"/>
              </a:rPr>
              <a:t>Transições:</a:t>
            </a:r>
            <a:r>
              <a:rPr lang="pt-PT" altLang="pt-PT" sz="2000" i="1" dirty="0">
                <a:solidFill>
                  <a:srgbClr val="000000"/>
                </a:solidFill>
                <a:latin typeface="IBM Plex Sans" panose="020B0503050203000203" pitchFamily="34" charset="0"/>
              </a:rPr>
              <a:t>      </a:t>
            </a:r>
            <a:r>
              <a:rPr lang="pt-PT" altLang="pt-PT" sz="2000" b="1" dirty="0">
                <a:solidFill>
                  <a:srgbClr val="000000"/>
                </a:solidFill>
                <a:latin typeface="IBM Plex Sans" panose="020B0503050203000203" pitchFamily="34" charset="0"/>
              </a:rPr>
              <a:t>A </a:t>
            </a:r>
            <a:r>
              <a:rPr lang="pt-PT" altLang="pt-PT" sz="2000" b="1" dirty="0">
                <a:solidFill>
                  <a:srgbClr val="000000"/>
                </a:solidFill>
                <a:latin typeface="IBM Plex Sans" panose="020B0503050203000203" pitchFamily="34" charset="0"/>
                <a:sym typeface="Symbol" pitchFamily="18" charset="2"/>
              </a:rPr>
              <a:t> G</a:t>
            </a:r>
            <a:r>
              <a:rPr lang="pt-PT" altLang="pt-PT" sz="2000" dirty="0">
                <a:solidFill>
                  <a:srgbClr val="000000"/>
                </a:solidFill>
                <a:latin typeface="IBM Plex Sans" panose="020B0503050203000203" pitchFamily="34" charset="0"/>
                <a:sym typeface="Symbol" pitchFamily="18" charset="2"/>
              </a:rPr>
              <a:t>  ,    </a:t>
            </a:r>
            <a:r>
              <a:rPr lang="pt-PT" altLang="pt-PT" sz="2000" b="1" dirty="0">
                <a:solidFill>
                  <a:srgbClr val="000000"/>
                </a:solidFill>
                <a:latin typeface="IBM Plex Sans" panose="020B0503050203000203" pitchFamily="34" charset="0"/>
                <a:sym typeface="Symbol" pitchFamily="18" charset="2"/>
              </a:rPr>
              <a:t>C  T</a:t>
            </a:r>
            <a:endParaRPr lang="pt-PT" altLang="pt-PT" sz="2000" dirty="0">
              <a:solidFill>
                <a:srgbClr val="000000"/>
              </a:solidFill>
              <a:latin typeface="IBM Plex Sans" panose="020B0503050203000203" pitchFamily="34" charset="0"/>
              <a:sym typeface="Symbol" pitchFamily="18" charset="2"/>
            </a:endParaRPr>
          </a:p>
        </p:txBody>
      </p:sp>
      <p:sp>
        <p:nvSpPr>
          <p:cNvPr id="40964" name="Text Box 4">
            <a:extLst>
              <a:ext uri="{FF2B5EF4-FFF2-40B4-BE49-F238E27FC236}">
                <a16:creationId xmlns:a16="http://schemas.microsoft.com/office/drawing/2014/main" id="{5819E241-F458-4C03-A2B0-AA7D3298B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2041526"/>
            <a:ext cx="464820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pt-PT" sz="2000" dirty="0">
                <a:solidFill>
                  <a:srgbClr val="000000"/>
                </a:solidFill>
                <a:latin typeface="IBM Plex Sans" panose="020B0503050203000203" pitchFamily="34" charset="0"/>
              </a:rPr>
              <a:t>Transversões:</a:t>
            </a:r>
            <a:r>
              <a:rPr lang="pt-PT" sz="2000" i="1" dirty="0">
                <a:solidFill>
                  <a:srgbClr val="000000"/>
                </a:solidFill>
                <a:latin typeface="IBM Plex Sans" panose="020B0503050203000203" pitchFamily="34" charset="0"/>
              </a:rPr>
              <a:t>  </a:t>
            </a:r>
            <a:r>
              <a:rPr lang="pt-PT" sz="2000" b="1" dirty="0">
                <a:solidFill>
                  <a:srgbClr val="000000"/>
                </a:solidFill>
                <a:latin typeface="IBM Plex Sans" panose="020B0503050203000203" pitchFamily="34" charset="0"/>
              </a:rPr>
              <a:t>A </a:t>
            </a:r>
            <a:r>
              <a:rPr lang="pt-PT" sz="2000" b="1" dirty="0">
                <a:solidFill>
                  <a:srgbClr val="000000"/>
                </a:solidFill>
                <a:latin typeface="IBM Plex Sans" panose="020B0503050203000203" pitchFamily="34" charset="0"/>
                <a:sym typeface="Symbol" charset="0"/>
              </a:rPr>
              <a:t> T</a:t>
            </a:r>
            <a:r>
              <a:rPr lang="pt-PT" sz="2000" dirty="0">
                <a:solidFill>
                  <a:srgbClr val="000000"/>
                </a:solidFill>
                <a:latin typeface="IBM Plex Sans" panose="020B0503050203000203" pitchFamily="34" charset="0"/>
                <a:sym typeface="Symbol" charset="0"/>
              </a:rPr>
              <a:t>  ,    </a:t>
            </a:r>
            <a:r>
              <a:rPr lang="pt-PT" sz="2000" b="1" dirty="0">
                <a:solidFill>
                  <a:srgbClr val="000000"/>
                </a:solidFill>
                <a:latin typeface="IBM Plex Sans" panose="020B0503050203000203" pitchFamily="34" charset="0"/>
                <a:sym typeface="Symbol" charset="0"/>
              </a:rPr>
              <a:t>G  T</a:t>
            </a: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pt-PT" sz="2000" b="1" dirty="0">
                <a:solidFill>
                  <a:srgbClr val="000000"/>
                </a:solidFill>
                <a:latin typeface="IBM Plex Sans" panose="020B0503050203000203" pitchFamily="34" charset="0"/>
                <a:sym typeface="Symbol" charset="0"/>
              </a:rPr>
              <a:t>	        A  C  </a:t>
            </a:r>
            <a:r>
              <a:rPr lang="pt-PT" sz="2000" dirty="0">
                <a:solidFill>
                  <a:srgbClr val="000000"/>
                </a:solidFill>
                <a:latin typeface="IBM Plex Sans" panose="020B0503050203000203" pitchFamily="34" charset="0"/>
                <a:sym typeface="Symbol" charset="0"/>
              </a:rPr>
              <a:t>,    </a:t>
            </a:r>
            <a:r>
              <a:rPr lang="pt-PT" sz="2000" b="1" dirty="0">
                <a:solidFill>
                  <a:srgbClr val="000000"/>
                </a:solidFill>
                <a:latin typeface="IBM Plex Sans" panose="020B0503050203000203" pitchFamily="34" charset="0"/>
                <a:sym typeface="Symbol" charset="0"/>
              </a:rPr>
              <a:t>G  C</a:t>
            </a:r>
          </a:p>
        </p:txBody>
      </p:sp>
      <p:graphicFrame>
        <p:nvGraphicFramePr>
          <p:cNvPr id="41989" name="Object 5">
            <a:extLst>
              <a:ext uri="{FF2B5EF4-FFF2-40B4-BE49-F238E27FC236}">
                <a16:creationId xmlns:a16="http://schemas.microsoft.com/office/drawing/2014/main" id="{998262A1-48E1-4845-98CD-DBF618EF60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19288" y="3789364"/>
          <a:ext cx="3600450" cy="238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4541520" imgH="3009900" progId="Word.Document.8">
                  <p:embed/>
                </p:oleObj>
              </mc:Choice>
              <mc:Fallback>
                <p:oleObj name="Document" r:id="rId2" imgW="4541520" imgH="3009900" progId="Word.Document.8">
                  <p:embed/>
                  <p:pic>
                    <p:nvPicPr>
                      <p:cNvPr id="41989" name="Object 5">
                        <a:extLst>
                          <a:ext uri="{FF2B5EF4-FFF2-40B4-BE49-F238E27FC236}">
                            <a16:creationId xmlns:a16="http://schemas.microsoft.com/office/drawing/2014/main" id="{998262A1-48E1-4845-98CD-DBF618EF60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288" y="3789364"/>
                        <a:ext cx="3600450" cy="238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6" name="Text Box 6">
            <a:extLst>
              <a:ext uri="{FF2B5EF4-FFF2-40B4-BE49-F238E27FC236}">
                <a16:creationId xmlns:a16="http://schemas.microsoft.com/office/drawing/2014/main" id="{310341A2-1372-476F-89E1-26A68F9D6E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3429000"/>
            <a:ext cx="4356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pt-PT" altLang="pt-PT" sz="1400" dirty="0">
                <a:solidFill>
                  <a:srgbClr val="000000"/>
                </a:solidFill>
                <a:latin typeface="IBM Plex Sans" panose="020B0503050203000203" pitchFamily="34" charset="0"/>
              </a:rPr>
              <a:t>Frequências de mutação uniformes (</a:t>
            </a:r>
            <a:r>
              <a:rPr lang="pt-PT" altLang="pt-PT" sz="1400" b="1" dirty="0">
                <a:solidFill>
                  <a:srgbClr val="000000"/>
                </a:solidFill>
                <a:latin typeface="IBM Plex Sans" panose="020B0503050203000203" pitchFamily="34" charset="0"/>
              </a:rPr>
              <a:t>1 PAM)</a:t>
            </a:r>
            <a:endParaRPr lang="pt-PT" altLang="pt-PT" sz="1400" dirty="0">
              <a:solidFill>
                <a:srgbClr val="000000"/>
              </a:solidFill>
              <a:latin typeface="IBM Plex Sans" panose="020B0503050203000203" pitchFamily="34" charset="0"/>
            </a:endParaRPr>
          </a:p>
        </p:txBody>
      </p:sp>
      <p:graphicFrame>
        <p:nvGraphicFramePr>
          <p:cNvPr id="41991" name="Object 7">
            <a:extLst>
              <a:ext uri="{FF2B5EF4-FFF2-40B4-BE49-F238E27FC236}">
                <a16:creationId xmlns:a16="http://schemas.microsoft.com/office/drawing/2014/main" id="{5B29ADEE-D6D5-419A-819A-4EB5E4F4AB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81750" y="3790951"/>
          <a:ext cx="3581400" cy="237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4533900" imgH="3009900" progId="Word.Document.8">
                  <p:embed/>
                </p:oleObj>
              </mc:Choice>
              <mc:Fallback>
                <p:oleObj name="Document" r:id="rId4" imgW="4533900" imgH="3009900" progId="Word.Document.8">
                  <p:embed/>
                  <p:pic>
                    <p:nvPicPr>
                      <p:cNvPr id="41991" name="Object 7">
                        <a:extLst>
                          <a:ext uri="{FF2B5EF4-FFF2-40B4-BE49-F238E27FC236}">
                            <a16:creationId xmlns:a16="http://schemas.microsoft.com/office/drawing/2014/main" id="{5B29ADEE-D6D5-419A-819A-4EB5E4F4AB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1750" y="3790951"/>
                        <a:ext cx="3581400" cy="237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8" name="Text Box 8">
            <a:extLst>
              <a:ext uri="{FF2B5EF4-FFF2-40B4-BE49-F238E27FC236}">
                <a16:creationId xmlns:a16="http://schemas.microsoft.com/office/drawing/2014/main" id="{AB6303AE-F583-47A5-ADE5-FF79EF9A15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0101" y="3429000"/>
            <a:ext cx="46085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pt-PT" altLang="pt-PT" sz="1400" dirty="0">
                <a:solidFill>
                  <a:srgbClr val="000000"/>
                </a:solidFill>
                <a:latin typeface="IBM Plex Sans" panose="020B0503050203000203" pitchFamily="34" charset="0"/>
              </a:rPr>
              <a:t>Transições mais frequentes (3x) que transversões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10" name="Object 2">
            <a:extLst>
              <a:ext uri="{FF2B5EF4-FFF2-40B4-BE49-F238E27FC236}">
                <a16:creationId xmlns:a16="http://schemas.microsoft.com/office/drawing/2014/main" id="{91E6DE7E-3333-49F9-A8FD-1617A915A5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19288" y="3890963"/>
          <a:ext cx="3598862" cy="154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4331208" imgH="1866900" progId="Word.Document.8">
                  <p:embed/>
                </p:oleObj>
              </mc:Choice>
              <mc:Fallback>
                <p:oleObj name="Document" r:id="rId2" imgW="4331208" imgH="1866900" progId="Word.Document.8">
                  <p:embed/>
                  <p:pic>
                    <p:nvPicPr>
                      <p:cNvPr id="43010" name="Object 2">
                        <a:extLst>
                          <a:ext uri="{FF2B5EF4-FFF2-40B4-BE49-F238E27FC236}">
                            <a16:creationId xmlns:a16="http://schemas.microsoft.com/office/drawing/2014/main" id="{91E6DE7E-3333-49F9-A8FD-1617A915A58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288" y="3890963"/>
                        <a:ext cx="3598862" cy="1541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87" name="Text Box 3">
            <a:extLst>
              <a:ext uri="{FF2B5EF4-FFF2-40B4-BE49-F238E27FC236}">
                <a16:creationId xmlns:a16="http://schemas.microsoft.com/office/drawing/2014/main" id="{4F084409-9CA1-4010-A60C-5FC91D3FEF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3388" y="3548063"/>
            <a:ext cx="39608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pt-PT" altLang="pt-PT" sz="1400" dirty="0">
                <a:solidFill>
                  <a:srgbClr val="000000"/>
                </a:solidFill>
                <a:latin typeface="IBM Plex Sans" panose="020B0503050203000203" pitchFamily="34" charset="0"/>
              </a:rPr>
              <a:t>Frequências de mutação uniformes (</a:t>
            </a:r>
            <a:r>
              <a:rPr lang="pt-PT" altLang="pt-PT" sz="1400" b="1" dirty="0">
                <a:solidFill>
                  <a:srgbClr val="000000"/>
                </a:solidFill>
                <a:latin typeface="IBM Plex Sans" panose="020B0503050203000203" pitchFamily="34" charset="0"/>
              </a:rPr>
              <a:t>1 PAM)</a:t>
            </a:r>
            <a:endParaRPr lang="pt-PT" altLang="pt-PT" sz="1400" dirty="0">
              <a:solidFill>
                <a:srgbClr val="000000"/>
              </a:solidFill>
              <a:latin typeface="IBM Plex Sans" panose="020B0503050203000203" pitchFamily="34" charset="0"/>
            </a:endParaRPr>
          </a:p>
        </p:txBody>
      </p:sp>
      <p:graphicFrame>
        <p:nvGraphicFramePr>
          <p:cNvPr id="43012" name="Object 4">
            <a:extLst>
              <a:ext uri="{FF2B5EF4-FFF2-40B4-BE49-F238E27FC236}">
                <a16:creationId xmlns:a16="http://schemas.microsoft.com/office/drawing/2014/main" id="{A61EE836-020F-4691-A4AB-A1C55363F5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27800" y="3860800"/>
          <a:ext cx="3740150" cy="160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4330700" imgH="1866900" progId="Word.Document.8">
                  <p:embed/>
                </p:oleObj>
              </mc:Choice>
              <mc:Fallback>
                <p:oleObj name="Document" r:id="rId4" imgW="4330700" imgH="1866900" progId="Word.Document.8">
                  <p:embed/>
                  <p:pic>
                    <p:nvPicPr>
                      <p:cNvPr id="43012" name="Object 4">
                        <a:extLst>
                          <a:ext uri="{FF2B5EF4-FFF2-40B4-BE49-F238E27FC236}">
                            <a16:creationId xmlns:a16="http://schemas.microsoft.com/office/drawing/2014/main" id="{A61EE836-020F-4691-A4AB-A1C55363F5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7800" y="3860800"/>
                        <a:ext cx="3740150" cy="1601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89" name="Text Box 5">
            <a:extLst>
              <a:ext uri="{FF2B5EF4-FFF2-40B4-BE49-F238E27FC236}">
                <a16:creationId xmlns:a16="http://schemas.microsoft.com/office/drawing/2014/main" id="{BCFB6C58-5EAB-41CB-9DD4-A0B91C6A40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5139" y="3556000"/>
            <a:ext cx="53038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pt-PT" altLang="pt-PT" sz="1400" dirty="0">
                <a:solidFill>
                  <a:srgbClr val="000000"/>
                </a:solidFill>
                <a:latin typeface="IBM Plex Sans" panose="020B0503050203000203" pitchFamily="34" charset="0"/>
              </a:rPr>
              <a:t>Transições mais frequentes (</a:t>
            </a:r>
            <a:r>
              <a:rPr lang="pt-PT" altLang="pt-PT" sz="1400" b="1" dirty="0">
                <a:solidFill>
                  <a:srgbClr val="000000"/>
                </a:solidFill>
                <a:latin typeface="IBM Plex Sans" panose="020B0503050203000203" pitchFamily="34" charset="0"/>
              </a:rPr>
              <a:t>3x</a:t>
            </a:r>
            <a:r>
              <a:rPr lang="pt-PT" altLang="pt-PT" sz="1400" dirty="0">
                <a:solidFill>
                  <a:srgbClr val="000000"/>
                </a:solidFill>
                <a:latin typeface="IBM Plex Sans" panose="020B0503050203000203" pitchFamily="34" charset="0"/>
              </a:rPr>
              <a:t>) que transversões</a:t>
            </a:r>
          </a:p>
        </p:txBody>
      </p:sp>
      <p:sp>
        <p:nvSpPr>
          <p:cNvPr id="41990" name="Text Box 6">
            <a:extLst>
              <a:ext uri="{FF2B5EF4-FFF2-40B4-BE49-F238E27FC236}">
                <a16:creationId xmlns:a16="http://schemas.microsoft.com/office/drawing/2014/main" id="{CE72A0AB-6E7C-4FAD-9BD1-1ABC60523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6364" y="304800"/>
            <a:ext cx="72659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pt-PT" altLang="pt-PT" dirty="0">
                <a:solidFill>
                  <a:srgbClr val="000000"/>
                </a:solidFill>
                <a:latin typeface="IBM Plex Sans" panose="020B0503050203000203" pitchFamily="34" charset="0"/>
              </a:rPr>
              <a:t>Matrizes de </a:t>
            </a:r>
            <a:r>
              <a:rPr lang="pt-PT" altLang="pt-PT" i="1" dirty="0">
                <a:solidFill>
                  <a:srgbClr val="000000"/>
                </a:solidFill>
                <a:latin typeface="IBM Plex Sans" panose="020B0503050203000203" pitchFamily="34" charset="0"/>
              </a:rPr>
              <a:t>score</a:t>
            </a:r>
            <a:r>
              <a:rPr lang="pt-PT" altLang="pt-PT" dirty="0">
                <a:solidFill>
                  <a:srgbClr val="000000"/>
                </a:solidFill>
                <a:latin typeface="IBM Plex Sans" panose="020B0503050203000203" pitchFamily="34" charset="0"/>
              </a:rPr>
              <a:t> para nucleótidos (log </a:t>
            </a:r>
            <a:r>
              <a:rPr lang="pt-PT" altLang="pt-PT" dirty="0" err="1">
                <a:solidFill>
                  <a:srgbClr val="000000"/>
                </a:solidFill>
                <a:latin typeface="IBM Plex Sans" panose="020B0503050203000203" pitchFamily="34" charset="0"/>
              </a:rPr>
              <a:t>odds</a:t>
            </a:r>
            <a:r>
              <a:rPr lang="pt-PT" altLang="pt-PT" dirty="0">
                <a:solidFill>
                  <a:srgbClr val="000000"/>
                </a:solidFill>
                <a:latin typeface="IBM Plex Sans" panose="020B0503050203000203" pitchFamily="34" charset="0"/>
              </a:rPr>
              <a:t>)</a:t>
            </a:r>
          </a:p>
        </p:txBody>
      </p:sp>
      <p:sp>
        <p:nvSpPr>
          <p:cNvPr id="41991" name="Text Box 7">
            <a:extLst>
              <a:ext uri="{FF2B5EF4-FFF2-40B4-BE49-F238E27FC236}">
                <a16:creationId xmlns:a16="http://schemas.microsoft.com/office/drawing/2014/main" id="{EDFB7F79-8136-4F43-A651-39321C94F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1851" y="1125538"/>
            <a:ext cx="3300413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PT" sz="2400" dirty="0" err="1">
                <a:solidFill>
                  <a:srgbClr val="000000"/>
                </a:solidFill>
                <a:latin typeface="IBM Plex Sans" panose="020B0503050203000203" pitchFamily="34" charset="0"/>
              </a:rPr>
              <a:t>S</a:t>
            </a:r>
            <a:r>
              <a:rPr lang="pt-PT" sz="2400" baseline="-25000" dirty="0" err="1">
                <a:solidFill>
                  <a:srgbClr val="000000"/>
                </a:solidFill>
                <a:latin typeface="IBM Plex Sans" panose="020B0503050203000203" pitchFamily="34" charset="0"/>
              </a:rPr>
              <a:t>ij</a:t>
            </a:r>
            <a:r>
              <a:rPr lang="pt-PT" sz="2400" baseline="-25000" dirty="0">
                <a:solidFill>
                  <a:srgbClr val="000000"/>
                </a:solidFill>
                <a:latin typeface="IBM Plex Sans" panose="020B0503050203000203" pitchFamily="34" charset="0"/>
              </a:rPr>
              <a:t> </a:t>
            </a:r>
            <a:r>
              <a:rPr lang="pt-PT" sz="2400" dirty="0">
                <a:solidFill>
                  <a:srgbClr val="000000"/>
                </a:solidFill>
                <a:latin typeface="IBM Plex Sans" panose="020B0503050203000203" pitchFamily="34" charset="0"/>
              </a:rPr>
              <a:t>= </a:t>
            </a:r>
            <a:r>
              <a:rPr lang="pt-PT" sz="2400" dirty="0" err="1">
                <a:solidFill>
                  <a:srgbClr val="000000"/>
                </a:solidFill>
                <a:latin typeface="IBM Plex Sans" panose="020B0503050203000203" pitchFamily="34" charset="0"/>
              </a:rPr>
              <a:t>log</a:t>
            </a:r>
            <a:r>
              <a:rPr lang="pt-PT" sz="2400" baseline="-25000" dirty="0" err="1">
                <a:solidFill>
                  <a:srgbClr val="000000"/>
                </a:solidFill>
                <a:latin typeface="IBM Plex Sans" panose="020B0503050203000203" pitchFamily="34" charset="0"/>
              </a:rPr>
              <a:t>b</a:t>
            </a:r>
            <a:r>
              <a:rPr lang="pt-PT" sz="2400" dirty="0">
                <a:solidFill>
                  <a:srgbClr val="000000"/>
                </a:solidFill>
                <a:latin typeface="IBM Plex Sans" panose="020B0503050203000203" pitchFamily="34" charset="0"/>
              </a:rPr>
              <a:t> (p</a:t>
            </a:r>
            <a:r>
              <a:rPr lang="pt-PT" sz="2400" baseline="-25000" dirty="0">
                <a:solidFill>
                  <a:srgbClr val="000000"/>
                </a:solidFill>
                <a:latin typeface="IBM Plex Sans" panose="020B0503050203000203" pitchFamily="34" charset="0"/>
              </a:rPr>
              <a:t>i </a:t>
            </a:r>
            <a:r>
              <a:rPr lang="pt-PT" sz="2400" dirty="0" err="1">
                <a:solidFill>
                  <a:srgbClr val="000000"/>
                </a:solidFill>
                <a:latin typeface="IBM Plex Sans" panose="020B0503050203000203" pitchFamily="34" charset="0"/>
              </a:rPr>
              <a:t>M</a:t>
            </a:r>
            <a:r>
              <a:rPr lang="pt-PT" sz="2400" baseline="-25000" dirty="0" err="1">
                <a:solidFill>
                  <a:srgbClr val="000000"/>
                </a:solidFill>
                <a:latin typeface="IBM Plex Sans" panose="020B0503050203000203" pitchFamily="34" charset="0"/>
              </a:rPr>
              <a:t>ij</a:t>
            </a:r>
            <a:r>
              <a:rPr lang="pt-PT" sz="2400" baseline="-25000" dirty="0">
                <a:solidFill>
                  <a:srgbClr val="000000"/>
                </a:solidFill>
                <a:latin typeface="IBM Plex Sans" panose="020B0503050203000203" pitchFamily="34" charset="0"/>
              </a:rPr>
              <a:t> </a:t>
            </a:r>
            <a:r>
              <a:rPr lang="pt-PT" sz="2400" dirty="0">
                <a:solidFill>
                  <a:srgbClr val="000000"/>
                </a:solidFill>
                <a:latin typeface="IBM Plex Sans" panose="020B0503050203000203" pitchFamily="34" charset="0"/>
              </a:rPr>
              <a:t>/ </a:t>
            </a:r>
            <a:r>
              <a:rPr lang="pt-PT" sz="2400" dirty="0" err="1">
                <a:solidFill>
                  <a:srgbClr val="000000"/>
                </a:solidFill>
                <a:latin typeface="IBM Plex Sans" panose="020B0503050203000203" pitchFamily="34" charset="0"/>
              </a:rPr>
              <a:t>p</a:t>
            </a:r>
            <a:r>
              <a:rPr lang="pt-PT" sz="2400" baseline="-25000" dirty="0" err="1">
                <a:solidFill>
                  <a:srgbClr val="000000"/>
                </a:solidFill>
                <a:latin typeface="IBM Plex Sans" panose="020B0503050203000203" pitchFamily="34" charset="0"/>
              </a:rPr>
              <a:t>i</a:t>
            </a:r>
            <a:r>
              <a:rPr lang="pt-PT" sz="2400" dirty="0" err="1">
                <a:solidFill>
                  <a:srgbClr val="000000"/>
                </a:solidFill>
                <a:latin typeface="IBM Plex Sans" panose="020B0503050203000203" pitchFamily="34" charset="0"/>
              </a:rPr>
              <a:t>p</a:t>
            </a:r>
            <a:r>
              <a:rPr lang="pt-PT" sz="2400" baseline="-25000" dirty="0" err="1">
                <a:solidFill>
                  <a:srgbClr val="000000"/>
                </a:solidFill>
                <a:latin typeface="IBM Plex Sans" panose="020B0503050203000203" pitchFamily="34" charset="0"/>
              </a:rPr>
              <a:t>j</a:t>
            </a:r>
            <a:r>
              <a:rPr lang="pt-PT" sz="2400" dirty="0">
                <a:solidFill>
                  <a:srgbClr val="000000"/>
                </a:solidFill>
                <a:latin typeface="IBM Plex Sans" panose="020B0503050203000203" pitchFamily="34" charset="0"/>
              </a:rPr>
              <a:t>)</a:t>
            </a:r>
          </a:p>
        </p:txBody>
      </p:sp>
      <p:sp>
        <p:nvSpPr>
          <p:cNvPr id="41992" name="Text Box 8">
            <a:extLst>
              <a:ext uri="{FF2B5EF4-FFF2-40B4-BE49-F238E27FC236}">
                <a16:creationId xmlns:a16="http://schemas.microsoft.com/office/drawing/2014/main" id="{10D4E8B7-5093-49E5-B893-FF59E084C1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9789" y="1771651"/>
            <a:ext cx="6892925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PT" altLang="pt-PT" sz="2000" dirty="0" err="1">
                <a:solidFill>
                  <a:srgbClr val="000000"/>
                </a:solidFill>
                <a:latin typeface="IBM Plex Sans" panose="020B0503050203000203" pitchFamily="34" charset="0"/>
              </a:rPr>
              <a:t>S</a:t>
            </a:r>
            <a:r>
              <a:rPr lang="pt-PT" altLang="pt-PT" sz="2000" baseline="-25000" dirty="0" err="1">
                <a:solidFill>
                  <a:srgbClr val="000000"/>
                </a:solidFill>
                <a:latin typeface="IBM Plex Sans" panose="020B0503050203000203" pitchFamily="34" charset="0"/>
              </a:rPr>
              <a:t>ij</a:t>
            </a:r>
            <a:r>
              <a:rPr lang="pt-PT" altLang="pt-PT" sz="2000" baseline="-25000" dirty="0">
                <a:solidFill>
                  <a:srgbClr val="000000"/>
                </a:solidFill>
                <a:latin typeface="IBM Plex Sans" panose="020B0503050203000203" pitchFamily="34" charset="0"/>
              </a:rPr>
              <a:t> </a:t>
            </a:r>
            <a:r>
              <a:rPr lang="pt-PT" altLang="pt-PT" sz="2000" dirty="0">
                <a:solidFill>
                  <a:srgbClr val="000000"/>
                </a:solidFill>
                <a:latin typeface="IBM Plex Sans" panose="020B0503050203000203" pitchFamily="34" charset="0"/>
              </a:rPr>
              <a:t>= “log </a:t>
            </a:r>
            <a:r>
              <a:rPr lang="pt-PT" altLang="pt-PT" sz="2000" dirty="0" err="1">
                <a:solidFill>
                  <a:srgbClr val="000000"/>
                </a:solidFill>
                <a:latin typeface="IBM Plex Sans" panose="020B0503050203000203" pitchFamily="34" charset="0"/>
              </a:rPr>
              <a:t>odds</a:t>
            </a:r>
            <a:r>
              <a:rPr lang="pt-PT" altLang="pt-PT" sz="2000" dirty="0">
                <a:solidFill>
                  <a:srgbClr val="000000"/>
                </a:solidFill>
                <a:latin typeface="IBM Plex Sans" panose="020B0503050203000203" pitchFamily="34" charset="0"/>
              </a:rPr>
              <a:t>” score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PT" altLang="pt-PT" sz="2000" dirty="0" err="1">
                <a:solidFill>
                  <a:srgbClr val="000000"/>
                </a:solidFill>
                <a:latin typeface="IBM Plex Sans" panose="020B0503050203000203" pitchFamily="34" charset="0"/>
              </a:rPr>
              <a:t>M</a:t>
            </a:r>
            <a:r>
              <a:rPr lang="pt-PT" altLang="pt-PT" sz="2000" baseline="-25000" dirty="0" err="1">
                <a:solidFill>
                  <a:srgbClr val="000000"/>
                </a:solidFill>
                <a:latin typeface="IBM Plex Sans" panose="020B0503050203000203" pitchFamily="34" charset="0"/>
              </a:rPr>
              <a:t>ij</a:t>
            </a:r>
            <a:r>
              <a:rPr lang="pt-PT" altLang="pt-PT" sz="2000" baseline="-25000" dirty="0">
                <a:solidFill>
                  <a:srgbClr val="000000"/>
                </a:solidFill>
                <a:latin typeface="IBM Plex Sans" panose="020B0503050203000203" pitchFamily="34" charset="0"/>
              </a:rPr>
              <a:t> </a:t>
            </a:r>
            <a:r>
              <a:rPr lang="pt-PT" altLang="pt-PT" sz="2000" dirty="0">
                <a:solidFill>
                  <a:srgbClr val="000000"/>
                </a:solidFill>
                <a:latin typeface="IBM Plex Sans" panose="020B0503050203000203" pitchFamily="34" charset="0"/>
              </a:rPr>
              <a:t>= </a:t>
            </a:r>
            <a:r>
              <a:rPr lang="pt-PT" altLang="pt-PT" sz="2000" i="1" dirty="0">
                <a:solidFill>
                  <a:srgbClr val="000000"/>
                </a:solidFill>
                <a:latin typeface="IBM Plex Sans" panose="020B0503050203000203" pitchFamily="34" charset="0"/>
              </a:rPr>
              <a:t>score</a:t>
            </a:r>
            <a:r>
              <a:rPr lang="pt-PT" altLang="pt-PT" sz="2000" dirty="0">
                <a:solidFill>
                  <a:srgbClr val="000000"/>
                </a:solidFill>
                <a:latin typeface="IBM Plex Sans" panose="020B0503050203000203" pitchFamily="34" charset="0"/>
              </a:rPr>
              <a:t> da matriz de transição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PT" altLang="pt-PT" sz="2000" dirty="0">
                <a:solidFill>
                  <a:srgbClr val="000000"/>
                </a:solidFill>
                <a:latin typeface="IBM Plex Sans" panose="020B0503050203000203" pitchFamily="34" charset="0"/>
              </a:rPr>
              <a:t>p</a:t>
            </a:r>
            <a:r>
              <a:rPr lang="pt-PT" altLang="pt-PT" sz="2000" baseline="-25000" dirty="0">
                <a:solidFill>
                  <a:srgbClr val="000000"/>
                </a:solidFill>
                <a:latin typeface="IBM Plex Sans" panose="020B0503050203000203" pitchFamily="34" charset="0"/>
              </a:rPr>
              <a:t>i</a:t>
            </a:r>
            <a:r>
              <a:rPr lang="pt-PT" altLang="pt-PT" sz="2000" dirty="0">
                <a:solidFill>
                  <a:srgbClr val="000000"/>
                </a:solidFill>
                <a:latin typeface="IBM Plex Sans" panose="020B0503050203000203" pitchFamily="34" charset="0"/>
              </a:rPr>
              <a:t>  ,  </a:t>
            </a:r>
            <a:r>
              <a:rPr lang="pt-PT" altLang="pt-PT" sz="2000" dirty="0" err="1">
                <a:solidFill>
                  <a:srgbClr val="000000"/>
                </a:solidFill>
                <a:latin typeface="IBM Plex Sans" panose="020B0503050203000203" pitchFamily="34" charset="0"/>
              </a:rPr>
              <a:t>p</a:t>
            </a:r>
            <a:r>
              <a:rPr lang="pt-PT" altLang="pt-PT" sz="2000" baseline="-25000" dirty="0" err="1">
                <a:solidFill>
                  <a:srgbClr val="000000"/>
                </a:solidFill>
                <a:latin typeface="IBM Plex Sans" panose="020B0503050203000203" pitchFamily="34" charset="0"/>
              </a:rPr>
              <a:t>j</a:t>
            </a:r>
            <a:r>
              <a:rPr lang="pt-PT" altLang="pt-PT" sz="2000" dirty="0">
                <a:solidFill>
                  <a:srgbClr val="000000"/>
                </a:solidFill>
                <a:latin typeface="IBM Plex Sans" panose="020B0503050203000203" pitchFamily="34" charset="0"/>
              </a:rPr>
              <a:t> = probabilidades de ocorrência dos nucleótidos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PT" altLang="pt-PT" sz="2000" dirty="0">
                <a:solidFill>
                  <a:srgbClr val="000000"/>
                </a:solidFill>
                <a:latin typeface="IBM Plex Sans" panose="020B0503050203000203" pitchFamily="34" charset="0"/>
              </a:rPr>
              <a:t>b = base do logaritmo (arbitrária)</a:t>
            </a:r>
          </a:p>
        </p:txBody>
      </p:sp>
      <p:sp>
        <p:nvSpPr>
          <p:cNvPr id="41993" name="Text Box 7">
            <a:extLst>
              <a:ext uri="{FF2B5EF4-FFF2-40B4-BE49-F238E27FC236}">
                <a16:creationId xmlns:a16="http://schemas.microsoft.com/office/drawing/2014/main" id="{FB9EA07F-E9E8-438F-B043-B21F172D63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9288" y="5516564"/>
            <a:ext cx="381635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PT" sz="1400" dirty="0">
                <a:solidFill>
                  <a:srgbClr val="000000"/>
                </a:solidFill>
                <a:latin typeface="IBM Plex Sans" panose="020B0503050203000203" pitchFamily="34" charset="0"/>
              </a:rPr>
              <a:t>S</a:t>
            </a:r>
            <a:r>
              <a:rPr lang="pt-PT" sz="1400" baseline="-25000" dirty="0">
                <a:solidFill>
                  <a:srgbClr val="000000"/>
                </a:solidFill>
                <a:latin typeface="IBM Plex Sans" panose="020B0503050203000203" pitchFamily="34" charset="0"/>
              </a:rPr>
              <a:t>A,A </a:t>
            </a:r>
            <a:r>
              <a:rPr lang="pt-PT" sz="1400" dirty="0">
                <a:solidFill>
                  <a:srgbClr val="000000"/>
                </a:solidFill>
                <a:latin typeface="IBM Plex Sans" panose="020B0503050203000203" pitchFamily="34" charset="0"/>
              </a:rPr>
              <a:t>= log</a:t>
            </a:r>
            <a:r>
              <a:rPr lang="pt-PT" sz="1400" baseline="-25000" dirty="0">
                <a:solidFill>
                  <a:srgbClr val="000000"/>
                </a:solidFill>
                <a:latin typeface="IBM Plex Sans" panose="020B0503050203000203" pitchFamily="34" charset="0"/>
              </a:rPr>
              <a:t>2</a:t>
            </a:r>
            <a:r>
              <a:rPr lang="pt-PT" sz="1400" dirty="0">
                <a:solidFill>
                  <a:srgbClr val="000000"/>
                </a:solidFill>
                <a:latin typeface="IBM Plex Sans" panose="020B0503050203000203" pitchFamily="34" charset="0"/>
              </a:rPr>
              <a:t>(0.25*0.99</a:t>
            </a:r>
            <a:r>
              <a:rPr lang="pt-PT" sz="1400" baseline="-25000" dirty="0">
                <a:solidFill>
                  <a:srgbClr val="000000"/>
                </a:solidFill>
                <a:latin typeface="IBM Plex Sans" panose="020B0503050203000203" pitchFamily="34" charset="0"/>
              </a:rPr>
              <a:t> </a:t>
            </a:r>
            <a:r>
              <a:rPr lang="pt-PT" sz="1400" dirty="0">
                <a:solidFill>
                  <a:srgbClr val="000000"/>
                </a:solidFill>
                <a:latin typeface="IBM Plex Sans" panose="020B0503050203000203" pitchFamily="34" charset="0"/>
              </a:rPr>
              <a:t>/0.25*0.25) </a:t>
            </a:r>
            <a:r>
              <a:rPr lang="pt-PT" sz="1400" dirty="0">
                <a:solidFill>
                  <a:srgbClr val="000000"/>
                </a:solidFill>
                <a:latin typeface="IBM Plex Sans" panose="020B0503050203000203" pitchFamily="34" charset="0"/>
                <a:sym typeface="Symbol" charset="0"/>
              </a:rPr>
              <a:t></a:t>
            </a:r>
            <a:r>
              <a:rPr lang="pt-PT" sz="1400" dirty="0">
                <a:solidFill>
                  <a:srgbClr val="000000"/>
                </a:solidFill>
                <a:latin typeface="IBM Plex Sans" panose="020B0503050203000203" pitchFamily="34" charset="0"/>
              </a:rPr>
              <a:t> 2</a:t>
            </a:r>
          </a:p>
        </p:txBody>
      </p:sp>
      <p:sp>
        <p:nvSpPr>
          <p:cNvPr id="41994" name="Text Box 7">
            <a:extLst>
              <a:ext uri="{FF2B5EF4-FFF2-40B4-BE49-F238E27FC236}">
                <a16:creationId xmlns:a16="http://schemas.microsoft.com/office/drawing/2014/main" id="{438A2C20-F71E-4B76-8A1A-1C1C9BCB44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9764" y="6092826"/>
            <a:ext cx="4238625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PT" sz="1400" dirty="0">
                <a:solidFill>
                  <a:srgbClr val="000000"/>
                </a:solidFill>
                <a:latin typeface="IBM Plex Sans" panose="020B0503050203000203" pitchFamily="34" charset="0"/>
              </a:rPr>
              <a:t>S</a:t>
            </a:r>
            <a:r>
              <a:rPr lang="pt-PT" sz="1400" baseline="-25000" dirty="0">
                <a:solidFill>
                  <a:srgbClr val="000000"/>
                </a:solidFill>
                <a:latin typeface="IBM Plex Sans" panose="020B0503050203000203" pitchFamily="34" charset="0"/>
              </a:rPr>
              <a:t>T,A </a:t>
            </a:r>
            <a:r>
              <a:rPr lang="pt-PT" sz="1400" dirty="0">
                <a:solidFill>
                  <a:srgbClr val="000000"/>
                </a:solidFill>
                <a:latin typeface="IBM Plex Sans" panose="020B0503050203000203" pitchFamily="34" charset="0"/>
              </a:rPr>
              <a:t>= log</a:t>
            </a:r>
            <a:r>
              <a:rPr lang="pt-PT" sz="1400" baseline="-25000" dirty="0">
                <a:solidFill>
                  <a:srgbClr val="000000"/>
                </a:solidFill>
                <a:latin typeface="IBM Plex Sans" panose="020B0503050203000203" pitchFamily="34" charset="0"/>
              </a:rPr>
              <a:t>2</a:t>
            </a:r>
            <a:r>
              <a:rPr lang="pt-PT" sz="1400" dirty="0">
                <a:solidFill>
                  <a:srgbClr val="000000"/>
                </a:solidFill>
                <a:latin typeface="IBM Plex Sans" panose="020B0503050203000203" pitchFamily="34" charset="0"/>
              </a:rPr>
              <a:t>(0.25*0.0033/0.25*0.25) </a:t>
            </a:r>
            <a:r>
              <a:rPr lang="pt-PT" sz="1400" dirty="0">
                <a:solidFill>
                  <a:srgbClr val="000000"/>
                </a:solidFill>
                <a:latin typeface="IBM Plex Sans" panose="020B0503050203000203" pitchFamily="34" charset="0"/>
                <a:sym typeface="Symbol" charset="0"/>
              </a:rPr>
              <a:t></a:t>
            </a:r>
            <a:r>
              <a:rPr lang="pt-PT" sz="1400" dirty="0">
                <a:solidFill>
                  <a:srgbClr val="000000"/>
                </a:solidFill>
                <a:latin typeface="IBM Plex Sans" panose="020B0503050203000203" pitchFamily="34" charset="0"/>
              </a:rPr>
              <a:t> -6</a:t>
            </a:r>
          </a:p>
        </p:txBody>
      </p:sp>
      <p:sp>
        <p:nvSpPr>
          <p:cNvPr id="41995" name="Text Box 7">
            <a:extLst>
              <a:ext uri="{FF2B5EF4-FFF2-40B4-BE49-F238E27FC236}">
                <a16:creationId xmlns:a16="http://schemas.microsoft.com/office/drawing/2014/main" id="{CD120F14-A3F1-435E-99F8-9BE03B5461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1438" y="5516564"/>
            <a:ext cx="356235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PT" sz="1400" dirty="0">
                <a:solidFill>
                  <a:srgbClr val="000000"/>
                </a:solidFill>
                <a:latin typeface="IBM Plex Sans" panose="020B0503050203000203" pitchFamily="34" charset="0"/>
              </a:rPr>
              <a:t>S</a:t>
            </a:r>
            <a:r>
              <a:rPr lang="pt-PT" sz="1400" baseline="-25000" dirty="0">
                <a:solidFill>
                  <a:srgbClr val="000000"/>
                </a:solidFill>
                <a:latin typeface="IBM Plex Sans" panose="020B0503050203000203" pitchFamily="34" charset="0"/>
              </a:rPr>
              <a:t>T,A </a:t>
            </a:r>
            <a:r>
              <a:rPr lang="pt-PT" sz="1400" dirty="0">
                <a:solidFill>
                  <a:srgbClr val="000000"/>
                </a:solidFill>
                <a:latin typeface="IBM Plex Sans" panose="020B0503050203000203" pitchFamily="34" charset="0"/>
              </a:rPr>
              <a:t>= log</a:t>
            </a:r>
            <a:r>
              <a:rPr lang="pt-PT" sz="1400" baseline="-25000" dirty="0">
                <a:solidFill>
                  <a:srgbClr val="000000"/>
                </a:solidFill>
                <a:latin typeface="IBM Plex Sans" panose="020B0503050203000203" pitchFamily="34" charset="0"/>
              </a:rPr>
              <a:t>2</a:t>
            </a:r>
            <a:r>
              <a:rPr lang="pt-PT" sz="1400" dirty="0">
                <a:solidFill>
                  <a:srgbClr val="000000"/>
                </a:solidFill>
                <a:latin typeface="IBM Plex Sans" panose="020B0503050203000203" pitchFamily="34" charset="0"/>
              </a:rPr>
              <a:t>(0.25*0.0020/0.25*0.25) </a:t>
            </a:r>
            <a:r>
              <a:rPr lang="pt-PT" sz="1400" dirty="0">
                <a:solidFill>
                  <a:srgbClr val="000000"/>
                </a:solidFill>
                <a:latin typeface="IBM Plex Sans" panose="020B0503050203000203" pitchFamily="34" charset="0"/>
                <a:sym typeface="Symbol" charset="0"/>
              </a:rPr>
              <a:t></a:t>
            </a:r>
            <a:r>
              <a:rPr lang="pt-PT" sz="1400" dirty="0">
                <a:solidFill>
                  <a:srgbClr val="000000"/>
                </a:solidFill>
                <a:latin typeface="IBM Plex Sans" panose="020B0503050203000203" pitchFamily="34" charset="0"/>
              </a:rPr>
              <a:t> -5</a:t>
            </a:r>
          </a:p>
        </p:txBody>
      </p:sp>
      <p:sp>
        <p:nvSpPr>
          <p:cNvPr id="41996" name="Text Box 7">
            <a:extLst>
              <a:ext uri="{FF2B5EF4-FFF2-40B4-BE49-F238E27FC236}">
                <a16:creationId xmlns:a16="http://schemas.microsoft.com/office/drawing/2014/main" id="{66ACA666-CC6D-45AE-A8A1-E888B8DBAE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1914" y="6092826"/>
            <a:ext cx="3787775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PT" sz="1400" dirty="0">
                <a:solidFill>
                  <a:srgbClr val="000000"/>
                </a:solidFill>
                <a:latin typeface="IBM Plex Sans" panose="020B0503050203000203" pitchFamily="34" charset="0"/>
              </a:rPr>
              <a:t>S</a:t>
            </a:r>
            <a:r>
              <a:rPr lang="pt-PT" sz="1400" baseline="-25000" dirty="0">
                <a:solidFill>
                  <a:srgbClr val="000000"/>
                </a:solidFill>
                <a:latin typeface="IBM Plex Sans" panose="020B0503050203000203" pitchFamily="34" charset="0"/>
              </a:rPr>
              <a:t>G,A </a:t>
            </a:r>
            <a:r>
              <a:rPr lang="pt-PT" sz="1400" dirty="0">
                <a:solidFill>
                  <a:srgbClr val="000000"/>
                </a:solidFill>
                <a:latin typeface="IBM Plex Sans" panose="020B0503050203000203" pitchFamily="34" charset="0"/>
              </a:rPr>
              <a:t>= log</a:t>
            </a:r>
            <a:r>
              <a:rPr lang="pt-PT" sz="1400" baseline="-25000" dirty="0">
                <a:solidFill>
                  <a:srgbClr val="000000"/>
                </a:solidFill>
                <a:latin typeface="IBM Plex Sans" panose="020B0503050203000203" pitchFamily="34" charset="0"/>
              </a:rPr>
              <a:t>2</a:t>
            </a:r>
            <a:r>
              <a:rPr lang="pt-PT" sz="1400" dirty="0">
                <a:solidFill>
                  <a:srgbClr val="000000"/>
                </a:solidFill>
                <a:latin typeface="IBM Plex Sans" panose="020B0503050203000203" pitchFamily="34" charset="0"/>
              </a:rPr>
              <a:t>(0.25*0.0060/0.25*0.25) </a:t>
            </a:r>
            <a:r>
              <a:rPr lang="pt-PT" sz="1400" dirty="0">
                <a:solidFill>
                  <a:srgbClr val="000000"/>
                </a:solidFill>
                <a:latin typeface="IBM Plex Sans" panose="020B0503050203000203" pitchFamily="34" charset="0"/>
                <a:sym typeface="Symbol" charset="0"/>
              </a:rPr>
              <a:t></a:t>
            </a:r>
            <a:r>
              <a:rPr lang="pt-PT" sz="1400" dirty="0">
                <a:solidFill>
                  <a:srgbClr val="000000"/>
                </a:solidFill>
                <a:latin typeface="IBM Plex Sans" panose="020B0503050203000203" pitchFamily="34" charset="0"/>
              </a:rPr>
              <a:t> -7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2">
            <a:extLst>
              <a:ext uri="{FF2B5EF4-FFF2-40B4-BE49-F238E27FC236}">
                <a16:creationId xmlns:a16="http://schemas.microsoft.com/office/drawing/2014/main" id="{4B620B76-B4F1-476F-8BDA-0CB2FB533C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4825" y="333376"/>
            <a:ext cx="87137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pt-PT" sz="2800" i="1" dirty="0">
                <a:solidFill>
                  <a:srgbClr val="000000"/>
                </a:solidFill>
                <a:latin typeface="IBM Plex Sans" panose="020B0503050203000203" pitchFamily="34" charset="0"/>
              </a:rPr>
              <a:t>Gap penalties</a:t>
            </a:r>
          </a:p>
        </p:txBody>
      </p:sp>
      <p:sp>
        <p:nvSpPr>
          <p:cNvPr id="43011" name="Text Box 3">
            <a:extLst>
              <a:ext uri="{FF2B5EF4-FFF2-40B4-BE49-F238E27FC236}">
                <a16:creationId xmlns:a16="http://schemas.microsoft.com/office/drawing/2014/main" id="{96C73938-5E4E-4AE4-BC95-15B8E5F42C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5188" y="981075"/>
            <a:ext cx="7993062" cy="563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pt-PT" altLang="pt-PT" sz="1800" dirty="0">
                <a:solidFill>
                  <a:srgbClr val="000000"/>
                </a:solidFill>
                <a:latin typeface="IBM Plex Sans" panose="020B0503050203000203" pitchFamily="34" charset="0"/>
              </a:rPr>
              <a:t>A inserção ou deleção de porções de uma sequência são eventos raros que conduzem a divergências de comprimento entre sequências homólogas. 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pt-PT" altLang="pt-PT" sz="1800" dirty="0">
                <a:solidFill>
                  <a:srgbClr val="000000"/>
                </a:solidFill>
                <a:latin typeface="IBM Plex Sans" panose="020B0503050203000203" pitchFamily="34" charset="0"/>
              </a:rPr>
              <a:t>Estas diferenças de comprimento implicam a necessidade inserir espaços (“gaps”) num alinhamento, mas esta inserção tem que ser pesadamente penalizada para estar de acordo com a raridade destes eventos.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pt-PT" altLang="pt-PT" sz="1800" dirty="0">
                <a:solidFill>
                  <a:srgbClr val="000000"/>
                </a:solidFill>
                <a:latin typeface="IBM Plex Sans" panose="020B0503050203000203" pitchFamily="34" charset="0"/>
              </a:rPr>
              <a:t>Existem diferentes esquemas de penalização dos gaps (“gap penalties”),mas todos passam pela atribuição de um score negativo que está geralmente relacionado com o comprimento do gap. </a:t>
            </a:r>
            <a:br>
              <a:rPr lang="pt-PT" altLang="pt-PT" sz="1800" dirty="0">
                <a:solidFill>
                  <a:srgbClr val="000000"/>
                </a:solidFill>
                <a:latin typeface="IBM Plex Sans" panose="020B0503050203000203" pitchFamily="34" charset="0"/>
              </a:rPr>
            </a:br>
            <a:r>
              <a:rPr lang="pt-PT" altLang="pt-PT" sz="1800" dirty="0">
                <a:solidFill>
                  <a:srgbClr val="000000"/>
                </a:solidFill>
                <a:latin typeface="IBM Plex Sans" panose="020B0503050203000203" pitchFamily="34" charset="0"/>
              </a:rPr>
              <a:t>Esquemas mais comuns: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endParaRPr lang="pt-PT" altLang="pt-PT" sz="1800" dirty="0">
              <a:solidFill>
                <a:srgbClr val="000000"/>
              </a:solidFill>
              <a:latin typeface="IBM Plex Sans" panose="020B0503050203000203" pitchFamily="34" charset="0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buFontTx/>
              <a:buChar char="•"/>
              <a:defRPr/>
            </a:pPr>
            <a:r>
              <a:rPr lang="pt-PT" altLang="pt-PT" sz="1800" dirty="0">
                <a:solidFill>
                  <a:srgbClr val="000000"/>
                </a:solidFill>
                <a:latin typeface="IBM Plex Sans" panose="020B0503050203000203" pitchFamily="34" charset="0"/>
              </a:rPr>
              <a:t> Constante: o tipo mais simples, consistem a atribuir uma penalização constante cada vez que é criado um gap num alinhamento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FontTx/>
              <a:buChar char="•"/>
              <a:defRPr/>
            </a:pPr>
            <a:r>
              <a:rPr lang="pt-PT" altLang="pt-PT" sz="1800" dirty="0">
                <a:solidFill>
                  <a:srgbClr val="000000"/>
                </a:solidFill>
                <a:latin typeface="IBM Plex Sans" panose="020B0503050203000203" pitchFamily="34" charset="0"/>
              </a:rPr>
              <a:t> Linear: a penalização é proporcional ao comprimento total dos gaps criados no alinhamento, não dependendo do seu número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FontTx/>
              <a:buChar char="•"/>
              <a:defRPr/>
            </a:pPr>
            <a:r>
              <a:rPr lang="pt-PT" altLang="pt-PT" sz="1800" dirty="0">
                <a:solidFill>
                  <a:srgbClr val="000000"/>
                </a:solidFill>
                <a:latin typeface="IBM Plex Sans" panose="020B0503050203000203" pitchFamily="34" charset="0"/>
              </a:rPr>
              <a:t> Afim (</a:t>
            </a:r>
            <a:r>
              <a:rPr lang="en-US" altLang="pt-PT" sz="1800" dirty="0">
                <a:solidFill>
                  <a:srgbClr val="000000"/>
                </a:solidFill>
                <a:latin typeface="IBM Plex Sans" panose="020B0503050203000203" pitchFamily="34" charset="0"/>
              </a:rPr>
              <a:t>affine gap penalties</a:t>
            </a:r>
            <a:r>
              <a:rPr lang="pt-PT" altLang="pt-PT" sz="1800" dirty="0">
                <a:solidFill>
                  <a:srgbClr val="000000"/>
                </a:solidFill>
                <a:latin typeface="IBM Plex Sans" panose="020B0503050203000203" pitchFamily="34" charset="0"/>
              </a:rPr>
              <a:t>): as penalizações possuem um termo constante para cada gap criado, e um termo proporcional ao comprimento do gap criado.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2">
            <a:extLst>
              <a:ext uri="{FF2B5EF4-FFF2-40B4-BE49-F238E27FC236}">
                <a16:creationId xmlns:a16="http://schemas.microsoft.com/office/drawing/2014/main" id="{AF444CEE-793D-4A38-9A2E-41F0E6E166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0262" y="188914"/>
            <a:ext cx="797942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dirty="0" err="1">
                <a:solidFill>
                  <a:srgbClr val="000000"/>
                </a:solidFill>
                <a:latin typeface="IBM Plex Sans" panose="020B0503050203000203" pitchFamily="34" charset="0"/>
              </a:rPr>
              <a:t>Penalidades</a:t>
            </a:r>
            <a:r>
              <a:rPr lang="en-US" dirty="0">
                <a:solidFill>
                  <a:srgbClr val="000000"/>
                </a:solidFill>
                <a:latin typeface="IBM Plex Sans" panose="020B0503050203000203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IBM Plex Sans" panose="020B0503050203000203" pitchFamily="34" charset="0"/>
              </a:rPr>
              <a:t>afins</a:t>
            </a:r>
            <a:r>
              <a:rPr lang="en-US" dirty="0">
                <a:solidFill>
                  <a:srgbClr val="000000"/>
                </a:solidFill>
                <a:latin typeface="IBM Plex Sans" panose="020B0503050203000203" pitchFamily="34" charset="0"/>
              </a:rPr>
              <a:t> (Affine gap penalties)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ED46ADB0-73C8-468A-BFE4-08070B2A9E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50" y="860425"/>
            <a:ext cx="8820150" cy="550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pt-PT" altLang="pt-PT" sz="1800" dirty="0">
                <a:solidFill>
                  <a:srgbClr val="000000"/>
                </a:solidFill>
                <a:latin typeface="IBM Plex Sans" panose="020B0503050203000203" pitchFamily="34" charset="0"/>
              </a:rPr>
              <a:t>Uma representação mais realista do processo de evolução das proteínas deveria penalizar de modo diferente  a </a:t>
            </a:r>
            <a:r>
              <a:rPr lang="pt-PT" altLang="pt-PT" sz="1800" i="1" dirty="0">
                <a:solidFill>
                  <a:srgbClr val="000000"/>
                </a:solidFill>
                <a:latin typeface="IBM Plex Sans" panose="020B0503050203000203" pitchFamily="34" charset="0"/>
              </a:rPr>
              <a:t>criação</a:t>
            </a:r>
            <a:r>
              <a:rPr lang="pt-PT" altLang="pt-PT" sz="1800" dirty="0">
                <a:solidFill>
                  <a:srgbClr val="000000"/>
                </a:solidFill>
                <a:latin typeface="IBM Plex Sans" panose="020B0503050203000203" pitchFamily="34" charset="0"/>
              </a:rPr>
              <a:t> e a </a:t>
            </a:r>
            <a:r>
              <a:rPr lang="pt-PT" altLang="pt-PT" sz="1800" i="1" dirty="0">
                <a:solidFill>
                  <a:srgbClr val="000000"/>
                </a:solidFill>
                <a:latin typeface="IBM Plex Sans" panose="020B0503050203000203" pitchFamily="34" charset="0"/>
              </a:rPr>
              <a:t>extensão</a:t>
            </a:r>
            <a:r>
              <a:rPr lang="pt-PT" altLang="pt-PT" sz="1800" dirty="0">
                <a:solidFill>
                  <a:srgbClr val="000000"/>
                </a:solidFill>
                <a:latin typeface="IBM Plex Sans" panose="020B0503050203000203" pitchFamily="34" charset="0"/>
              </a:rPr>
              <a:t> de um </a:t>
            </a:r>
            <a:r>
              <a:rPr lang="pt-PT" altLang="pt-PT" sz="1800" i="1" dirty="0">
                <a:solidFill>
                  <a:srgbClr val="000000"/>
                </a:solidFill>
                <a:latin typeface="IBM Plex Sans" panose="020B0503050203000203" pitchFamily="34" charset="0"/>
              </a:rPr>
              <a:t>gap</a:t>
            </a:r>
            <a:r>
              <a:rPr lang="pt-PT" altLang="pt-PT" sz="1800" dirty="0">
                <a:solidFill>
                  <a:srgbClr val="000000"/>
                </a:solidFill>
                <a:latin typeface="IBM Plex Sans" panose="020B0503050203000203" pitchFamily="34" charset="0"/>
              </a:rPr>
              <a:t>. Para entender este facto, devemos considerar que os alinhamentos entre sequências tem tendência a conter poucos gaps, mas quase sempre com vários resíduos de comprimento.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pt-PT" altLang="pt-PT" sz="1800" dirty="0">
              <a:solidFill>
                <a:srgbClr val="000000"/>
              </a:solidFill>
              <a:latin typeface="IBM Plex Sans" panose="020B0503050203000203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pt-PT" altLang="pt-PT" sz="1800" dirty="0">
                <a:solidFill>
                  <a:srgbClr val="000000"/>
                </a:solidFill>
                <a:latin typeface="IBM Plex Sans" panose="020B0503050203000203" pitchFamily="34" charset="0"/>
              </a:rPr>
              <a:t>Se atribuirmos uma penalidade </a:t>
            </a:r>
            <a:r>
              <a:rPr lang="pt-PT" altLang="pt-PT" sz="1800" b="1" i="1" dirty="0">
                <a:solidFill>
                  <a:srgbClr val="000000"/>
                </a:solidFill>
                <a:latin typeface="IBM Plex Sans" panose="020B0503050203000203" pitchFamily="34" charset="0"/>
              </a:rPr>
              <a:t>c</a:t>
            </a:r>
            <a:r>
              <a:rPr lang="pt-PT" altLang="pt-PT" sz="1800" dirty="0">
                <a:solidFill>
                  <a:srgbClr val="000000"/>
                </a:solidFill>
                <a:latin typeface="IBM Plex Sans" panose="020B0503050203000203" pitchFamily="34" charset="0"/>
              </a:rPr>
              <a:t> para a criação de um gap e uma penalidade </a:t>
            </a:r>
            <a:r>
              <a:rPr lang="pt-PT" altLang="pt-PT" sz="1800" b="1" i="1" dirty="0">
                <a:solidFill>
                  <a:srgbClr val="000000"/>
                </a:solidFill>
                <a:latin typeface="IBM Plex Sans" panose="020B0503050203000203" pitchFamily="34" charset="0"/>
              </a:rPr>
              <a:t>e </a:t>
            </a:r>
            <a:r>
              <a:rPr lang="pt-PT" altLang="pt-PT" sz="1800" dirty="0">
                <a:solidFill>
                  <a:srgbClr val="000000"/>
                </a:solidFill>
                <a:latin typeface="IBM Plex Sans" panose="020B0503050203000203" pitchFamily="34" charset="0"/>
              </a:rPr>
              <a:t>para a sua extensão, temos: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pt-PT" altLang="pt-PT" sz="1800" b="1" dirty="0" err="1">
                <a:solidFill>
                  <a:srgbClr val="000000"/>
                </a:solidFill>
                <a:latin typeface="IBM Plex Sans" panose="020B0503050203000203" pitchFamily="34" charset="0"/>
              </a:rPr>
              <a:t>gp</a:t>
            </a:r>
            <a:r>
              <a:rPr lang="pt-PT" altLang="pt-PT" sz="1800" dirty="0">
                <a:solidFill>
                  <a:srgbClr val="000000"/>
                </a:solidFill>
                <a:latin typeface="IBM Plex Sans" panose="020B0503050203000203" pitchFamily="34" charset="0"/>
              </a:rPr>
              <a:t> = </a:t>
            </a:r>
            <a:r>
              <a:rPr lang="pt-PT" altLang="pt-PT" sz="1800" b="1" i="1" dirty="0">
                <a:solidFill>
                  <a:srgbClr val="000000"/>
                </a:solidFill>
                <a:latin typeface="IBM Plex Sans" panose="020B0503050203000203" pitchFamily="34" charset="0"/>
              </a:rPr>
              <a:t>c</a:t>
            </a:r>
            <a:r>
              <a:rPr lang="pt-PT" altLang="pt-PT" sz="1800" dirty="0">
                <a:solidFill>
                  <a:srgbClr val="000000"/>
                </a:solidFill>
                <a:latin typeface="IBM Plex Sans" panose="020B0503050203000203" pitchFamily="34" charset="0"/>
              </a:rPr>
              <a:t> + </a:t>
            </a:r>
            <a:r>
              <a:rPr lang="pt-PT" altLang="pt-PT" sz="1800" b="1" i="1" dirty="0">
                <a:solidFill>
                  <a:srgbClr val="000000"/>
                </a:solidFill>
                <a:latin typeface="IBM Plex Sans" panose="020B0503050203000203" pitchFamily="34" charset="0"/>
              </a:rPr>
              <a:t>n</a:t>
            </a:r>
            <a:r>
              <a:rPr lang="pt-PT" altLang="pt-PT" sz="1800" dirty="0">
                <a:solidFill>
                  <a:srgbClr val="000000"/>
                </a:solidFill>
                <a:latin typeface="IBM Plex Sans" panose="020B0503050203000203" pitchFamily="34" charset="0"/>
              </a:rPr>
              <a:t> x </a:t>
            </a:r>
            <a:r>
              <a:rPr lang="pt-PT" altLang="pt-PT" sz="1800" b="1" i="1" dirty="0">
                <a:solidFill>
                  <a:srgbClr val="000000"/>
                </a:solidFill>
                <a:latin typeface="IBM Plex Sans" panose="020B0503050203000203" pitchFamily="34" charset="0"/>
              </a:rPr>
              <a:t>e</a:t>
            </a:r>
            <a:r>
              <a:rPr lang="pt-PT" altLang="pt-PT" sz="1800" dirty="0">
                <a:solidFill>
                  <a:srgbClr val="000000"/>
                </a:solidFill>
                <a:latin typeface="IBM Plex Sans" panose="020B0503050203000203" pitchFamily="34" charset="0"/>
              </a:rPr>
              <a:t> ,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pt-PT" altLang="pt-PT" sz="1800" dirty="0">
                <a:solidFill>
                  <a:srgbClr val="000000"/>
                </a:solidFill>
                <a:latin typeface="IBM Plex Sans" panose="020B0503050203000203" pitchFamily="34" charset="0"/>
              </a:rPr>
              <a:t>em que </a:t>
            </a:r>
            <a:r>
              <a:rPr lang="pt-PT" altLang="pt-PT" sz="1800" b="1" i="1" dirty="0">
                <a:solidFill>
                  <a:srgbClr val="000000"/>
                </a:solidFill>
                <a:latin typeface="IBM Plex Sans" panose="020B0503050203000203" pitchFamily="34" charset="0"/>
              </a:rPr>
              <a:t>n</a:t>
            </a:r>
            <a:r>
              <a:rPr lang="pt-PT" altLang="pt-PT" sz="1800" i="1" dirty="0">
                <a:solidFill>
                  <a:srgbClr val="000000"/>
                </a:solidFill>
                <a:latin typeface="IBM Plex Sans" panose="020B0503050203000203" pitchFamily="34" charset="0"/>
              </a:rPr>
              <a:t> </a:t>
            </a:r>
            <a:r>
              <a:rPr lang="pt-PT" altLang="pt-PT" sz="1800" dirty="0">
                <a:solidFill>
                  <a:srgbClr val="000000"/>
                </a:solidFill>
                <a:latin typeface="IBM Plex Sans" panose="020B0503050203000203" pitchFamily="34" charset="0"/>
              </a:rPr>
              <a:t>é o comprimento do gap.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pt-PT" altLang="pt-PT" sz="1800" dirty="0">
              <a:solidFill>
                <a:srgbClr val="000000"/>
              </a:solidFill>
              <a:latin typeface="IBM Plex Sans" panose="020B0503050203000203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pt-PT" altLang="pt-PT" sz="1800" dirty="0">
                <a:solidFill>
                  <a:srgbClr val="000000"/>
                </a:solidFill>
                <a:latin typeface="IBM Plex Sans" panose="020B0503050203000203" pitchFamily="34" charset="0"/>
              </a:rPr>
              <a:t>Não existe uma teoria rigorosa para a escolha de valores para este parâmetros!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pt-PT" altLang="pt-PT" sz="1800" dirty="0">
              <a:solidFill>
                <a:srgbClr val="000000"/>
              </a:solidFill>
              <a:latin typeface="IBM Plex Sans" panose="020B0503050203000203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pt-PT" altLang="pt-PT" sz="1800" dirty="0">
                <a:solidFill>
                  <a:srgbClr val="000000"/>
                </a:solidFill>
                <a:latin typeface="IBM Plex Sans" panose="020B0503050203000203" pitchFamily="34" charset="0"/>
              </a:rPr>
              <a:t>Valores usuais: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pt-PT" altLang="pt-PT" sz="1800" b="1" i="1" dirty="0">
                <a:solidFill>
                  <a:srgbClr val="000000"/>
                </a:solidFill>
                <a:latin typeface="IBM Plex Sans" panose="020B0503050203000203" pitchFamily="34" charset="0"/>
              </a:rPr>
              <a:t>c</a:t>
            </a:r>
            <a:r>
              <a:rPr lang="pt-PT" altLang="pt-PT" sz="1800" i="1" dirty="0">
                <a:solidFill>
                  <a:srgbClr val="000000"/>
                </a:solidFill>
                <a:latin typeface="IBM Plex Sans" panose="020B0503050203000203" pitchFamily="34" charset="0"/>
              </a:rPr>
              <a:t> </a:t>
            </a:r>
            <a:r>
              <a:rPr lang="pt-PT" altLang="pt-PT" sz="1800" dirty="0">
                <a:solidFill>
                  <a:srgbClr val="000000"/>
                </a:solidFill>
                <a:latin typeface="IBM Plex Sans" panose="020B0503050203000203" pitchFamily="34" charset="0"/>
              </a:rPr>
              <a:t>= -10, </a:t>
            </a:r>
            <a:r>
              <a:rPr lang="pt-PT" altLang="pt-PT" sz="1800" b="1" dirty="0">
                <a:solidFill>
                  <a:srgbClr val="000000"/>
                </a:solidFill>
                <a:latin typeface="IBM Plex Sans" panose="020B0503050203000203" pitchFamily="34" charset="0"/>
              </a:rPr>
              <a:t>e</a:t>
            </a:r>
            <a:r>
              <a:rPr lang="pt-PT" altLang="pt-PT" sz="1800" dirty="0">
                <a:solidFill>
                  <a:srgbClr val="000000"/>
                </a:solidFill>
                <a:latin typeface="IBM Plex Sans" panose="020B0503050203000203" pitchFamily="34" charset="0"/>
              </a:rPr>
              <a:t> = -2  (FASTA)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pt-PT" altLang="pt-PT" sz="1800" b="1" dirty="0">
                <a:solidFill>
                  <a:srgbClr val="000000"/>
                </a:solidFill>
                <a:latin typeface="IBM Plex Sans" panose="020B0503050203000203" pitchFamily="34" charset="0"/>
              </a:rPr>
              <a:t>c</a:t>
            </a:r>
            <a:r>
              <a:rPr lang="pt-PT" altLang="pt-PT" sz="1800" dirty="0">
                <a:solidFill>
                  <a:srgbClr val="000000"/>
                </a:solidFill>
                <a:latin typeface="IBM Plex Sans" panose="020B0503050203000203" pitchFamily="34" charset="0"/>
              </a:rPr>
              <a:t> = -5… -10, </a:t>
            </a:r>
            <a:r>
              <a:rPr lang="pt-PT" altLang="pt-PT" sz="1800" b="1" dirty="0">
                <a:solidFill>
                  <a:srgbClr val="000000"/>
                </a:solidFill>
                <a:latin typeface="IBM Plex Sans" panose="020B0503050203000203" pitchFamily="34" charset="0"/>
              </a:rPr>
              <a:t>e </a:t>
            </a:r>
            <a:r>
              <a:rPr lang="pt-PT" altLang="pt-PT" sz="1800" dirty="0">
                <a:solidFill>
                  <a:srgbClr val="000000"/>
                </a:solidFill>
                <a:latin typeface="IBM Plex Sans" panose="020B0503050203000203" pitchFamily="34" charset="0"/>
              </a:rPr>
              <a:t>= -1, -2 (BLAST)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pt-PT" altLang="pt-PT" sz="1800" b="1" dirty="0">
                <a:solidFill>
                  <a:srgbClr val="000000"/>
                </a:solidFill>
                <a:latin typeface="IBM Plex Sans" panose="020B0503050203000203" pitchFamily="34" charset="0"/>
              </a:rPr>
              <a:t>c</a:t>
            </a:r>
            <a:r>
              <a:rPr lang="pt-PT" altLang="pt-PT" sz="1800" dirty="0">
                <a:solidFill>
                  <a:srgbClr val="000000"/>
                </a:solidFill>
                <a:latin typeface="IBM Plex Sans" panose="020B0503050203000203" pitchFamily="34" charset="0"/>
              </a:rPr>
              <a:t> = -12, -2 (Smith-</a:t>
            </a:r>
            <a:r>
              <a:rPr lang="pt-PT" altLang="pt-PT" sz="1800" dirty="0" err="1">
                <a:solidFill>
                  <a:srgbClr val="000000"/>
                </a:solidFill>
                <a:latin typeface="IBM Plex Sans" panose="020B0503050203000203" pitchFamily="34" charset="0"/>
              </a:rPr>
              <a:t>Waterman</a:t>
            </a:r>
            <a:r>
              <a:rPr lang="pt-PT" altLang="pt-PT" sz="1800" dirty="0">
                <a:solidFill>
                  <a:srgbClr val="000000"/>
                </a:solidFill>
                <a:latin typeface="IBM Plex Sans" panose="020B0503050203000203" pitchFamily="34" charset="0"/>
              </a:rPr>
              <a:t>)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pt-PT" altLang="pt-PT" sz="1800" dirty="0">
              <a:solidFill>
                <a:srgbClr val="000000"/>
              </a:solidFill>
              <a:latin typeface="IBM Plex Sans" panose="020B0503050203000203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pt-PT" altLang="pt-PT" sz="1800" dirty="0">
                <a:solidFill>
                  <a:srgbClr val="000000"/>
                </a:solidFill>
                <a:latin typeface="IBM Plex Sans" panose="020B0503050203000203" pitchFamily="34" charset="0"/>
              </a:rPr>
              <a:t>O valor </a:t>
            </a:r>
            <a:r>
              <a:rPr lang="pt-PT" altLang="pt-PT" sz="1800" dirty="0" err="1">
                <a:solidFill>
                  <a:srgbClr val="000000"/>
                </a:solidFill>
                <a:latin typeface="IBM Plex Sans" panose="020B0503050203000203" pitchFamily="34" charset="0"/>
              </a:rPr>
              <a:t>óptimo</a:t>
            </a:r>
            <a:r>
              <a:rPr lang="pt-PT" altLang="pt-PT" sz="1800" dirty="0">
                <a:solidFill>
                  <a:srgbClr val="000000"/>
                </a:solidFill>
                <a:latin typeface="IBM Plex Sans" panose="020B0503050203000203" pitchFamily="34" charset="0"/>
              </a:rPr>
              <a:t> das </a:t>
            </a:r>
            <a:r>
              <a:rPr lang="pt-PT" altLang="pt-PT" sz="1800" i="1" dirty="0">
                <a:solidFill>
                  <a:srgbClr val="000000"/>
                </a:solidFill>
                <a:latin typeface="IBM Plex Sans" panose="020B0503050203000203" pitchFamily="34" charset="0"/>
              </a:rPr>
              <a:t>gap penalties</a:t>
            </a:r>
            <a:r>
              <a:rPr lang="pt-PT" altLang="pt-PT" sz="1800" dirty="0">
                <a:solidFill>
                  <a:srgbClr val="000000"/>
                </a:solidFill>
                <a:latin typeface="IBM Plex Sans" panose="020B0503050203000203" pitchFamily="34" charset="0"/>
              </a:rPr>
              <a:t> depende da matriz de score usada</a:t>
            </a:r>
            <a:r>
              <a:rPr lang="pt-PT" altLang="pt-PT" sz="1800" dirty="0">
                <a:solidFill>
                  <a:srgbClr val="000000"/>
                </a:solidFill>
                <a:latin typeface="Arial" pitchFamily="34" charset="0"/>
              </a:rPr>
              <a:t>!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pt-PT" altLang="pt-PT" sz="1400" dirty="0">
              <a:solidFill>
                <a:srgbClr val="000000"/>
              </a:solidFill>
              <a:latin typeface="IBM Plex Sans" panose="020B0503050203000203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pt-PT" altLang="pt-PT" sz="1400" dirty="0" err="1">
                <a:solidFill>
                  <a:srgbClr val="000000"/>
                </a:solidFill>
                <a:latin typeface="IBM Plex Sans" panose="020B0503050203000203" pitchFamily="34" charset="0"/>
              </a:rPr>
              <a:t>Reese</a:t>
            </a:r>
            <a:r>
              <a:rPr lang="pt-PT" altLang="pt-PT" sz="1400" dirty="0">
                <a:solidFill>
                  <a:srgbClr val="000000"/>
                </a:solidFill>
                <a:latin typeface="IBM Plex Sans" panose="020B0503050203000203" pitchFamily="34" charset="0"/>
              </a:rPr>
              <a:t>, JT &amp; </a:t>
            </a:r>
            <a:r>
              <a:rPr lang="pt-PT" altLang="pt-PT" sz="1400" dirty="0" err="1">
                <a:solidFill>
                  <a:srgbClr val="000000"/>
                </a:solidFill>
                <a:latin typeface="IBM Plex Sans" panose="020B0503050203000203" pitchFamily="34" charset="0"/>
              </a:rPr>
              <a:t>Pearson</a:t>
            </a:r>
            <a:r>
              <a:rPr lang="pt-PT" altLang="pt-PT" sz="1400" dirty="0">
                <a:solidFill>
                  <a:srgbClr val="000000"/>
                </a:solidFill>
                <a:latin typeface="IBM Plex Sans" panose="020B0503050203000203" pitchFamily="34" charset="0"/>
              </a:rPr>
              <a:t>, WR (2002) </a:t>
            </a:r>
            <a:r>
              <a:rPr lang="pt-PT" altLang="pt-PT" sz="1400" i="1" dirty="0" err="1">
                <a:solidFill>
                  <a:srgbClr val="000000"/>
                </a:solidFill>
                <a:latin typeface="IBM Plex Sans" panose="020B0503050203000203" pitchFamily="34" charset="0"/>
              </a:rPr>
              <a:t>Bioinformatics</a:t>
            </a:r>
            <a:r>
              <a:rPr lang="pt-PT" altLang="pt-PT" sz="1400" i="1" dirty="0">
                <a:solidFill>
                  <a:srgbClr val="000000"/>
                </a:solidFill>
                <a:latin typeface="IBM Plex Sans" panose="020B0503050203000203" pitchFamily="34" charset="0"/>
              </a:rPr>
              <a:t>, </a:t>
            </a:r>
            <a:r>
              <a:rPr lang="pt-PT" altLang="pt-PT" sz="1400" b="1" dirty="0">
                <a:solidFill>
                  <a:srgbClr val="000000"/>
                </a:solidFill>
                <a:latin typeface="IBM Plex Sans" panose="020B0503050203000203" pitchFamily="34" charset="0"/>
              </a:rPr>
              <a:t>18:</a:t>
            </a:r>
            <a:r>
              <a:rPr lang="pt-PT" altLang="pt-PT" sz="1400" dirty="0">
                <a:solidFill>
                  <a:srgbClr val="000000"/>
                </a:solidFill>
                <a:latin typeface="IBM Plex Sans" panose="020B0503050203000203" pitchFamily="34" charset="0"/>
              </a:rPr>
              <a:t>1500-1507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082" name="Object 2">
            <a:extLst>
              <a:ext uri="{FF2B5EF4-FFF2-40B4-BE49-F238E27FC236}">
                <a16:creationId xmlns:a16="http://schemas.microsoft.com/office/drawing/2014/main" id="{3776F722-8C4E-4FA5-9281-8EB2786DE04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19288" y="765176"/>
          <a:ext cx="4481512" cy="583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canned Photo" r:id="rId2" imgW="7438095" imgH="10240804" progId="MSPhotoEdScan.3">
                  <p:embed/>
                </p:oleObj>
              </mc:Choice>
              <mc:Fallback>
                <p:oleObj name="Scanned Photo" r:id="rId2" imgW="7438095" imgH="10240804" progId="MSPhotoEdScan.3">
                  <p:embed/>
                  <p:pic>
                    <p:nvPicPr>
                      <p:cNvPr id="46082" name="Object 2">
                        <a:extLst>
                          <a:ext uri="{FF2B5EF4-FFF2-40B4-BE49-F238E27FC236}">
                            <a16:creationId xmlns:a16="http://schemas.microsoft.com/office/drawing/2014/main" id="{3776F722-8C4E-4FA5-9281-8EB2786DE0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lum bright="-12000" contrast="4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2286" r="7472" b="10143"/>
                      <a:stretch>
                        <a:fillRect/>
                      </a:stretch>
                    </p:blipFill>
                    <p:spPr bwMode="auto">
                      <a:xfrm>
                        <a:off x="1919288" y="765176"/>
                        <a:ext cx="4481512" cy="583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59" name="Text Box 3">
            <a:extLst>
              <a:ext uri="{FF2B5EF4-FFF2-40B4-BE49-F238E27FC236}">
                <a16:creationId xmlns:a16="http://schemas.microsoft.com/office/drawing/2014/main" id="{2FA2AD29-C6CA-456C-A49C-3507D8AB5D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3751" y="188913"/>
            <a:ext cx="8137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pt-PT" altLang="pt-PT" sz="2800" dirty="0">
                <a:solidFill>
                  <a:srgbClr val="000000"/>
                </a:solidFill>
                <a:latin typeface="IBM Plex Sans" panose="020B0503050203000203" pitchFamily="34" charset="0"/>
              </a:rPr>
              <a:t>Alinhamentos </a:t>
            </a:r>
            <a:r>
              <a:rPr lang="pt-PT" altLang="pt-PT" sz="2800" dirty="0" err="1">
                <a:solidFill>
                  <a:srgbClr val="000000"/>
                </a:solidFill>
                <a:latin typeface="IBM Plex Sans" panose="020B0503050203000203" pitchFamily="34" charset="0"/>
              </a:rPr>
              <a:t>sub-óptimos</a:t>
            </a:r>
            <a:r>
              <a:rPr lang="pt-PT" altLang="pt-PT" sz="2800" dirty="0">
                <a:solidFill>
                  <a:srgbClr val="000000"/>
                </a:solidFill>
                <a:latin typeface="IBM Plex Sans" panose="020B0503050203000203" pitchFamily="34" charset="0"/>
              </a:rPr>
              <a:t>: o programa LALIGN</a:t>
            </a:r>
          </a:p>
        </p:txBody>
      </p:sp>
      <p:sp>
        <p:nvSpPr>
          <p:cNvPr id="45060" name="Rectangle 4">
            <a:extLst>
              <a:ext uri="{FF2B5EF4-FFF2-40B4-BE49-F238E27FC236}">
                <a16:creationId xmlns:a16="http://schemas.microsoft.com/office/drawing/2014/main" id="{BD74F111-6B98-44EF-A177-C3B7B7C59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4313" y="3933826"/>
            <a:ext cx="3924300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pt-PT" altLang="pt-PT" sz="1400" dirty="0">
                <a:solidFill>
                  <a:srgbClr val="000000"/>
                </a:solidFill>
                <a:latin typeface="IBM Plex Sans" panose="020B0503050203000203" pitchFamily="34" charset="0"/>
              </a:rPr>
              <a:t>Neste caso o alinhamento 1 é o alinhamento local </a:t>
            </a:r>
            <a:r>
              <a:rPr lang="pt-PT" altLang="pt-PT" sz="1400" dirty="0" err="1">
                <a:solidFill>
                  <a:srgbClr val="000000"/>
                </a:solidFill>
                <a:latin typeface="IBM Plex Sans" panose="020B0503050203000203" pitchFamily="34" charset="0"/>
              </a:rPr>
              <a:t>óptimo</a:t>
            </a:r>
            <a:r>
              <a:rPr lang="pt-PT" altLang="pt-PT" sz="1400" dirty="0">
                <a:solidFill>
                  <a:srgbClr val="000000"/>
                </a:solidFill>
                <a:latin typeface="IBM Plex Sans" panose="020B0503050203000203" pitchFamily="34" charset="0"/>
              </a:rPr>
              <a:t>, e os alinhamentos 2 e 3 são alinhamentos </a:t>
            </a:r>
            <a:r>
              <a:rPr lang="pt-PT" altLang="pt-PT" sz="1400" dirty="0" err="1">
                <a:solidFill>
                  <a:srgbClr val="000000"/>
                </a:solidFill>
                <a:latin typeface="IBM Plex Sans" panose="020B0503050203000203" pitchFamily="34" charset="0"/>
              </a:rPr>
              <a:t>sub-óptimos</a:t>
            </a:r>
            <a:r>
              <a:rPr lang="pt-PT" altLang="pt-PT" sz="1400" dirty="0">
                <a:solidFill>
                  <a:srgbClr val="000000"/>
                </a:solidFill>
                <a:latin typeface="IBM Plex Sans" panose="020B0503050203000203" pitchFamily="34" charset="0"/>
              </a:rPr>
              <a:t> identificados pelo programa LALIGN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pt-PT" altLang="pt-PT" sz="1400" dirty="0">
                <a:solidFill>
                  <a:srgbClr val="000000"/>
                </a:solidFill>
                <a:latin typeface="IBM Plex Sans" panose="020B0503050203000203" pitchFamily="34" charset="0"/>
              </a:rPr>
              <a:t>Muitas vezes a análise de alinhamentos </a:t>
            </a:r>
            <a:r>
              <a:rPr lang="pt-PT" altLang="pt-PT" sz="1400" dirty="0" err="1">
                <a:solidFill>
                  <a:srgbClr val="000000"/>
                </a:solidFill>
                <a:latin typeface="IBM Plex Sans" panose="020B0503050203000203" pitchFamily="34" charset="0"/>
              </a:rPr>
              <a:t>sub-óptimos</a:t>
            </a:r>
            <a:r>
              <a:rPr lang="pt-PT" altLang="pt-PT" sz="1400" dirty="0">
                <a:solidFill>
                  <a:srgbClr val="000000"/>
                </a:solidFill>
                <a:latin typeface="IBM Plex Sans" panose="020B0503050203000203" pitchFamily="34" charset="0"/>
              </a:rPr>
              <a:t> permite a identificação de regiões de similaridade entre duas sequências, não imediatamente reconhecíveis num alinhamento </a:t>
            </a:r>
            <a:r>
              <a:rPr lang="pt-PT" altLang="pt-PT" sz="1400" dirty="0" err="1">
                <a:solidFill>
                  <a:srgbClr val="000000"/>
                </a:solidFill>
                <a:latin typeface="IBM Plex Sans" panose="020B0503050203000203" pitchFamily="34" charset="0"/>
              </a:rPr>
              <a:t>óptimo</a:t>
            </a:r>
            <a:r>
              <a:rPr lang="pt-PT" altLang="pt-PT" sz="1400" dirty="0">
                <a:solidFill>
                  <a:srgbClr val="000000"/>
                </a:solidFill>
                <a:latin typeface="IBM Plex Sans" panose="020B0503050203000203" pitchFamily="34" charset="0"/>
              </a:rPr>
              <a:t> 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endParaRPr lang="pt-PT" altLang="pt-PT" sz="1400" b="1" dirty="0">
              <a:solidFill>
                <a:srgbClr val="FF0000"/>
              </a:solidFill>
              <a:latin typeface="IBM Plex Sans" panose="020B0503050203000203" pitchFamily="34" charset="0"/>
            </a:endParaRPr>
          </a:p>
        </p:txBody>
      </p:sp>
      <p:grpSp>
        <p:nvGrpSpPr>
          <p:cNvPr id="46085" name="Group 5">
            <a:extLst>
              <a:ext uri="{FF2B5EF4-FFF2-40B4-BE49-F238E27FC236}">
                <a16:creationId xmlns:a16="http://schemas.microsoft.com/office/drawing/2014/main" id="{45BFF6AA-9FFD-4A79-9EC2-077DEC014A62}"/>
              </a:ext>
            </a:extLst>
          </p:cNvPr>
          <p:cNvGrpSpPr>
            <a:grpSpLocks/>
          </p:cNvGrpSpPr>
          <p:nvPr/>
        </p:nvGrpSpPr>
        <p:grpSpPr bwMode="auto">
          <a:xfrm>
            <a:off x="6889751" y="1844676"/>
            <a:ext cx="3527425" cy="906463"/>
            <a:chOff x="3334" y="759"/>
            <a:chExt cx="2222" cy="571"/>
          </a:xfrm>
        </p:grpSpPr>
        <p:sp>
          <p:nvSpPr>
            <p:cNvPr id="45063" name="Line 6">
              <a:extLst>
                <a:ext uri="{FF2B5EF4-FFF2-40B4-BE49-F238E27FC236}">
                  <a16:creationId xmlns:a16="http://schemas.microsoft.com/office/drawing/2014/main" id="{FB05540B-02EC-4E42-893D-8C28EBD6BE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1" y="845"/>
              <a:ext cx="190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pt-PT" dirty="0">
                <a:solidFill>
                  <a:srgbClr val="000000"/>
                </a:solidFill>
                <a:latin typeface="IBM Plex Sans" panose="020B0503050203000203" pitchFamily="34" charset="0"/>
                <a:ea typeface="ＭＳ Ｐゴシック" charset="0"/>
              </a:endParaRPr>
            </a:p>
          </p:txBody>
        </p:sp>
        <p:sp>
          <p:nvSpPr>
            <p:cNvPr id="45064" name="Line 7">
              <a:extLst>
                <a:ext uri="{FF2B5EF4-FFF2-40B4-BE49-F238E27FC236}">
                  <a16:creationId xmlns:a16="http://schemas.microsoft.com/office/drawing/2014/main" id="{89E6803D-269B-4AD2-B211-06FEECDE5A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1" y="1228"/>
              <a:ext cx="190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pt-PT" dirty="0">
                <a:solidFill>
                  <a:srgbClr val="000000"/>
                </a:solidFill>
                <a:latin typeface="IBM Plex Sans" panose="020B0503050203000203" pitchFamily="34" charset="0"/>
                <a:ea typeface="ＭＳ Ｐゴシック" charset="0"/>
              </a:endParaRPr>
            </a:p>
          </p:txBody>
        </p:sp>
        <p:sp>
          <p:nvSpPr>
            <p:cNvPr id="45065" name="Rectangle 8">
              <a:extLst>
                <a:ext uri="{FF2B5EF4-FFF2-40B4-BE49-F238E27FC236}">
                  <a16:creationId xmlns:a16="http://schemas.microsoft.com/office/drawing/2014/main" id="{D6AF8BE9-3D1A-4618-B3B7-CB1D57D06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799"/>
              <a:ext cx="725" cy="91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pt-PT" dirty="0">
                <a:solidFill>
                  <a:srgbClr val="000000"/>
                </a:solidFill>
                <a:latin typeface="IBM Plex Sans" panose="020B0503050203000203" pitchFamily="34" charset="0"/>
                <a:ea typeface="ＭＳ Ｐゴシック" charset="0"/>
              </a:endParaRPr>
            </a:p>
          </p:txBody>
        </p:sp>
        <p:sp>
          <p:nvSpPr>
            <p:cNvPr id="45066" name="Rectangle 9">
              <a:extLst>
                <a:ext uri="{FF2B5EF4-FFF2-40B4-BE49-F238E27FC236}">
                  <a16:creationId xmlns:a16="http://schemas.microsoft.com/office/drawing/2014/main" id="{A6D60C9B-0132-487F-A499-C036631304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1181"/>
              <a:ext cx="725" cy="91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pt-PT" dirty="0">
                <a:solidFill>
                  <a:srgbClr val="000000"/>
                </a:solidFill>
                <a:latin typeface="IBM Plex Sans" panose="020B0503050203000203" pitchFamily="34" charset="0"/>
                <a:ea typeface="ＭＳ Ｐゴシック" charset="0"/>
              </a:endParaRPr>
            </a:p>
          </p:txBody>
        </p:sp>
        <p:sp>
          <p:nvSpPr>
            <p:cNvPr id="45067" name="Rectangle 10">
              <a:extLst>
                <a:ext uri="{FF2B5EF4-FFF2-40B4-BE49-F238E27FC236}">
                  <a16:creationId xmlns:a16="http://schemas.microsoft.com/office/drawing/2014/main" id="{397B80BE-CE2B-4990-9489-BDB423F05D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4" y="799"/>
              <a:ext cx="362" cy="91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pt-PT" dirty="0">
                <a:solidFill>
                  <a:srgbClr val="000000"/>
                </a:solidFill>
                <a:latin typeface="IBM Plex Sans" panose="020B0503050203000203" pitchFamily="34" charset="0"/>
                <a:ea typeface="ＭＳ Ｐゴシック" charset="0"/>
              </a:endParaRPr>
            </a:p>
          </p:txBody>
        </p:sp>
        <p:sp>
          <p:nvSpPr>
            <p:cNvPr id="45068" name="Rectangle 11">
              <a:extLst>
                <a:ext uri="{FF2B5EF4-FFF2-40B4-BE49-F238E27FC236}">
                  <a16:creationId xmlns:a16="http://schemas.microsoft.com/office/drawing/2014/main" id="{00ED862C-5227-464F-B559-765D95DF78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4" y="1180"/>
              <a:ext cx="362" cy="91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pt-PT" dirty="0">
                <a:solidFill>
                  <a:srgbClr val="000000"/>
                </a:solidFill>
                <a:latin typeface="IBM Plex Sans" panose="020B0503050203000203" pitchFamily="34" charset="0"/>
                <a:ea typeface="ＭＳ Ｐゴシック" charset="0"/>
              </a:endParaRPr>
            </a:p>
          </p:txBody>
        </p:sp>
        <p:sp>
          <p:nvSpPr>
            <p:cNvPr id="45069" name="Rectangle 12">
              <a:extLst>
                <a:ext uri="{FF2B5EF4-FFF2-40B4-BE49-F238E27FC236}">
                  <a16:creationId xmlns:a16="http://schemas.microsoft.com/office/drawing/2014/main" id="{1CDED47C-EFEF-4239-86AE-6E0FF346D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3" y="799"/>
              <a:ext cx="174" cy="91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pt-PT" dirty="0">
                <a:solidFill>
                  <a:srgbClr val="000000"/>
                </a:solidFill>
                <a:latin typeface="IBM Plex Sans" panose="020B0503050203000203" pitchFamily="34" charset="0"/>
                <a:ea typeface="ＭＳ Ｐゴシック" charset="0"/>
              </a:endParaRPr>
            </a:p>
          </p:txBody>
        </p:sp>
        <p:sp>
          <p:nvSpPr>
            <p:cNvPr id="45070" name="Rectangle 13">
              <a:extLst>
                <a:ext uri="{FF2B5EF4-FFF2-40B4-BE49-F238E27FC236}">
                  <a16:creationId xmlns:a16="http://schemas.microsoft.com/office/drawing/2014/main" id="{2DF43375-6B53-4E66-9BC1-4433E4CDC4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8" y="1189"/>
              <a:ext cx="174" cy="91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pt-PT" dirty="0">
                <a:solidFill>
                  <a:srgbClr val="000000"/>
                </a:solidFill>
                <a:latin typeface="IBM Plex Sans" panose="020B0503050203000203" pitchFamily="34" charset="0"/>
                <a:ea typeface="ＭＳ Ｐゴシック" charset="0"/>
              </a:endParaRPr>
            </a:p>
          </p:txBody>
        </p:sp>
        <p:sp>
          <p:nvSpPr>
            <p:cNvPr id="45071" name="Line 14">
              <a:extLst>
                <a:ext uri="{FF2B5EF4-FFF2-40B4-BE49-F238E27FC236}">
                  <a16:creationId xmlns:a16="http://schemas.microsoft.com/office/drawing/2014/main" id="{8A4EE326-91D4-4B77-9B10-5566CC6A4A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97" y="888"/>
              <a:ext cx="315" cy="30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pt-PT" dirty="0">
                <a:solidFill>
                  <a:srgbClr val="000000"/>
                </a:solidFill>
                <a:latin typeface="IBM Plex Sans" panose="020B0503050203000203" pitchFamily="34" charset="0"/>
                <a:ea typeface="ＭＳ Ｐゴシック" charset="0"/>
              </a:endParaRPr>
            </a:p>
          </p:txBody>
        </p:sp>
        <p:sp>
          <p:nvSpPr>
            <p:cNvPr id="45072" name="Line 15">
              <a:extLst>
                <a:ext uri="{FF2B5EF4-FFF2-40B4-BE49-F238E27FC236}">
                  <a16:creationId xmlns:a16="http://schemas.microsoft.com/office/drawing/2014/main" id="{C7746C01-0BA5-4322-A505-237B3C89FD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72" y="887"/>
              <a:ext cx="312" cy="30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pt-PT" dirty="0">
                <a:solidFill>
                  <a:srgbClr val="000000"/>
                </a:solidFill>
                <a:latin typeface="IBM Plex Sans" panose="020B0503050203000203" pitchFamily="34" charset="0"/>
                <a:ea typeface="ＭＳ Ｐゴシック" charset="0"/>
              </a:endParaRPr>
            </a:p>
          </p:txBody>
        </p:sp>
        <p:sp>
          <p:nvSpPr>
            <p:cNvPr id="45073" name="Line 16">
              <a:extLst>
                <a:ext uri="{FF2B5EF4-FFF2-40B4-BE49-F238E27FC236}">
                  <a16:creationId xmlns:a16="http://schemas.microsoft.com/office/drawing/2014/main" id="{DB0A69DC-1CE4-4D7F-AC39-AE8D2A84B8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112" y="887"/>
              <a:ext cx="1" cy="29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pt-PT" dirty="0">
                <a:solidFill>
                  <a:srgbClr val="000000"/>
                </a:solidFill>
                <a:latin typeface="IBM Plex Sans" panose="020B0503050203000203" pitchFamily="34" charset="0"/>
                <a:ea typeface="ＭＳ Ｐゴシック" charset="0"/>
              </a:endParaRPr>
            </a:p>
          </p:txBody>
        </p:sp>
        <p:sp>
          <p:nvSpPr>
            <p:cNvPr id="45074" name="Line 17">
              <a:extLst>
                <a:ext uri="{FF2B5EF4-FFF2-40B4-BE49-F238E27FC236}">
                  <a16:creationId xmlns:a16="http://schemas.microsoft.com/office/drawing/2014/main" id="{232FD3DA-3B99-4C46-AE62-978C64AC1D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75" y="890"/>
              <a:ext cx="1" cy="28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pt-PT" dirty="0">
                <a:solidFill>
                  <a:srgbClr val="000000"/>
                </a:solidFill>
                <a:latin typeface="IBM Plex Sans" panose="020B0503050203000203" pitchFamily="34" charset="0"/>
                <a:ea typeface="ＭＳ Ｐゴシック" charset="0"/>
              </a:endParaRPr>
            </a:p>
          </p:txBody>
        </p:sp>
        <p:sp>
          <p:nvSpPr>
            <p:cNvPr id="45075" name="Line 18">
              <a:extLst>
                <a:ext uri="{FF2B5EF4-FFF2-40B4-BE49-F238E27FC236}">
                  <a16:creationId xmlns:a16="http://schemas.microsoft.com/office/drawing/2014/main" id="{346504F1-00B5-4861-9C87-AF18C83369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2" y="890"/>
              <a:ext cx="57" cy="289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pt-PT" dirty="0">
                <a:solidFill>
                  <a:srgbClr val="000000"/>
                </a:solidFill>
                <a:latin typeface="IBM Plex Sans" panose="020B0503050203000203" pitchFamily="34" charset="0"/>
                <a:ea typeface="ＭＳ Ｐゴシック" charset="0"/>
              </a:endParaRPr>
            </a:p>
          </p:txBody>
        </p:sp>
        <p:sp>
          <p:nvSpPr>
            <p:cNvPr id="45076" name="Line 19">
              <a:extLst>
                <a:ext uri="{FF2B5EF4-FFF2-40B4-BE49-F238E27FC236}">
                  <a16:creationId xmlns:a16="http://schemas.microsoft.com/office/drawing/2014/main" id="{9C326BF8-64CF-4806-AC57-0F982CC10E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28" y="885"/>
              <a:ext cx="57" cy="29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pt-PT" dirty="0">
                <a:solidFill>
                  <a:srgbClr val="000000"/>
                </a:solidFill>
                <a:latin typeface="IBM Plex Sans" panose="020B0503050203000203" pitchFamily="34" charset="0"/>
                <a:ea typeface="ＭＳ Ｐゴシック" charset="0"/>
              </a:endParaRPr>
            </a:p>
          </p:txBody>
        </p:sp>
        <p:sp>
          <p:nvSpPr>
            <p:cNvPr id="45077" name="Oval 20">
              <a:extLst>
                <a:ext uri="{FF2B5EF4-FFF2-40B4-BE49-F238E27FC236}">
                  <a16:creationId xmlns:a16="http://schemas.microsoft.com/office/drawing/2014/main" id="{7A17B640-8DE6-4A04-A419-C0AA75C88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6" y="1019"/>
              <a:ext cx="68" cy="68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PT" sz="600" dirty="0">
                  <a:solidFill>
                    <a:srgbClr val="FF0000"/>
                  </a:solidFill>
                  <a:latin typeface="IBM Plex Sans" panose="020B0503050203000203" pitchFamily="34" charset="0"/>
                  <a:ea typeface="ＭＳ Ｐゴシック" charset="0"/>
                </a:rPr>
                <a:t>3</a:t>
              </a:r>
            </a:p>
          </p:txBody>
        </p:sp>
        <p:sp>
          <p:nvSpPr>
            <p:cNvPr id="45078" name="Oval 21">
              <a:extLst>
                <a:ext uri="{FF2B5EF4-FFF2-40B4-BE49-F238E27FC236}">
                  <a16:creationId xmlns:a16="http://schemas.microsoft.com/office/drawing/2014/main" id="{2564FA31-B948-42CF-A5A3-3AC997B86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3" y="1019"/>
              <a:ext cx="68" cy="68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PT" sz="600" dirty="0">
                  <a:solidFill>
                    <a:srgbClr val="FF0000"/>
                  </a:solidFill>
                  <a:latin typeface="IBM Plex Sans" panose="020B0503050203000203" pitchFamily="34" charset="0"/>
                  <a:ea typeface="ＭＳ Ｐゴシック" charset="0"/>
                </a:rPr>
                <a:t>2</a:t>
              </a:r>
            </a:p>
          </p:txBody>
        </p:sp>
        <p:sp>
          <p:nvSpPr>
            <p:cNvPr id="45079" name="Oval 22">
              <a:extLst>
                <a:ext uri="{FF2B5EF4-FFF2-40B4-BE49-F238E27FC236}">
                  <a16:creationId xmlns:a16="http://schemas.microsoft.com/office/drawing/2014/main" id="{D01B2126-AC48-46F5-ADB5-7D3345E9E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" y="1019"/>
              <a:ext cx="68" cy="68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t-PT" sz="600" dirty="0">
                  <a:solidFill>
                    <a:srgbClr val="FF0000"/>
                  </a:solidFill>
                  <a:latin typeface="IBM Plex Sans" panose="020B0503050203000203" pitchFamily="34" charset="0"/>
                  <a:ea typeface="ＭＳ Ｐゴシック" charset="0"/>
                </a:rPr>
                <a:t>1</a:t>
              </a:r>
            </a:p>
          </p:txBody>
        </p:sp>
        <p:sp>
          <p:nvSpPr>
            <p:cNvPr id="45080" name="Text Box 23">
              <a:extLst>
                <a:ext uri="{FF2B5EF4-FFF2-40B4-BE49-F238E27FC236}">
                  <a16:creationId xmlns:a16="http://schemas.microsoft.com/office/drawing/2014/main" id="{256B305A-AD4B-4D85-8740-9CC32A0F1E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9" y="759"/>
              <a:ext cx="227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fontAlgn="base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pt-PT" sz="1200" dirty="0">
                  <a:solidFill>
                    <a:srgbClr val="000000"/>
                  </a:solidFill>
                  <a:latin typeface="IBM Plex Sans" panose="020B0503050203000203" pitchFamily="34" charset="0"/>
                </a:rPr>
                <a:t>f9</a:t>
              </a:r>
            </a:p>
          </p:txBody>
        </p:sp>
        <p:sp>
          <p:nvSpPr>
            <p:cNvPr id="45081" name="Text Box 24">
              <a:extLst>
                <a:ext uri="{FF2B5EF4-FFF2-40B4-BE49-F238E27FC236}">
                  <a16:creationId xmlns:a16="http://schemas.microsoft.com/office/drawing/2014/main" id="{D89628BC-86E5-4952-8134-4F19FFF0F3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4" y="1157"/>
              <a:ext cx="27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fontAlgn="base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pt-PT" sz="1200" dirty="0">
                  <a:solidFill>
                    <a:srgbClr val="000000"/>
                  </a:solidFill>
                  <a:latin typeface="IBM Plex Sans" panose="020B0503050203000203" pitchFamily="34" charset="0"/>
                </a:rPr>
                <a:t>f12</a:t>
              </a:r>
            </a:p>
          </p:txBody>
        </p:sp>
      </p:grpSp>
      <p:sp>
        <p:nvSpPr>
          <p:cNvPr id="45062" name="Text Box 25">
            <a:extLst>
              <a:ext uri="{FF2B5EF4-FFF2-40B4-BE49-F238E27FC236}">
                <a16:creationId xmlns:a16="http://schemas.microsoft.com/office/drawing/2014/main" id="{F0300826-AA9E-4D61-926D-0033769810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9376" y="6381750"/>
            <a:ext cx="51847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pt-PT" sz="1400" b="1" dirty="0">
                <a:solidFill>
                  <a:srgbClr val="000000"/>
                </a:solidFill>
                <a:latin typeface="IBM Plex Sans" panose="020B0503050203000203" pitchFamily="34" charset="0"/>
              </a:rPr>
              <a:t>http://www.ch.embnet.org/software/LALIGN_form.html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7" name="Rectangle 4">
            <a:extLst>
              <a:ext uri="{FF2B5EF4-FFF2-40B4-BE49-F238E27FC236}">
                <a16:creationId xmlns:a16="http://schemas.microsoft.com/office/drawing/2014/main" id="{33B0B5C8-5A96-40F6-992E-9042E7AD0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26" y="1412876"/>
            <a:ext cx="431800" cy="36718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pt-PT" dirty="0">
              <a:solidFill>
                <a:srgbClr val="000000"/>
              </a:solidFill>
              <a:latin typeface="IBM Plex Sans" panose="020B0503050203000203" pitchFamily="34" charset="0"/>
              <a:ea typeface="ＭＳ Ｐゴシック" charset="0"/>
            </a:endParaRPr>
          </a:p>
        </p:txBody>
      </p:sp>
      <p:sp>
        <p:nvSpPr>
          <p:cNvPr id="29699" name="Text Box 5">
            <a:extLst>
              <a:ext uri="{FF2B5EF4-FFF2-40B4-BE49-F238E27FC236}">
                <a16:creationId xmlns:a16="http://schemas.microsoft.com/office/drawing/2014/main" id="{B7F024C4-1DC0-49C9-8038-5B8D3489E9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8438" y="333376"/>
            <a:ext cx="3733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pt-PT" sz="2800" dirty="0">
                <a:solidFill>
                  <a:srgbClr val="000000"/>
                </a:solidFill>
                <a:latin typeface="IBM Plex Sans" panose="020B0503050203000203" pitchFamily="34" charset="0"/>
              </a:rPr>
              <a:t>Matrizes PAM</a:t>
            </a:r>
          </a:p>
        </p:txBody>
      </p:sp>
      <p:sp>
        <p:nvSpPr>
          <p:cNvPr id="29700" name="Rectangle 6">
            <a:extLst>
              <a:ext uri="{FF2B5EF4-FFF2-40B4-BE49-F238E27FC236}">
                <a16:creationId xmlns:a16="http://schemas.microsoft.com/office/drawing/2014/main" id="{8787779A-DBF0-4826-AC8D-7FEA88B4A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7713" y="6092825"/>
            <a:ext cx="6121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PT" dirty="0">
                <a:solidFill>
                  <a:srgbClr val="000000"/>
                </a:solidFill>
                <a:latin typeface="IBM Plex Sans" panose="020B0503050203000203" pitchFamily="34" charset="0"/>
                <a:ea typeface="ＭＳ Ｐゴシック" charset="0"/>
              </a:rPr>
              <a:t>1 PAM = 1 </a:t>
            </a:r>
            <a:r>
              <a:rPr lang="pt-PT" b="1" dirty="0" err="1">
                <a:solidFill>
                  <a:srgbClr val="000000"/>
                </a:solidFill>
                <a:latin typeface="IBM Plex Sans" panose="020B0503050203000203" pitchFamily="34" charset="0"/>
                <a:ea typeface="ＭＳ Ｐゴシック" charset="0"/>
              </a:rPr>
              <a:t>P</a:t>
            </a:r>
            <a:r>
              <a:rPr lang="pt-PT" dirty="0" err="1">
                <a:solidFill>
                  <a:srgbClr val="000000"/>
                </a:solidFill>
                <a:latin typeface="IBM Plex Sans" panose="020B0503050203000203" pitchFamily="34" charset="0"/>
                <a:ea typeface="ＭＳ Ｐゴシック" charset="0"/>
              </a:rPr>
              <a:t>oint</a:t>
            </a:r>
            <a:r>
              <a:rPr lang="pt-PT" dirty="0">
                <a:solidFill>
                  <a:srgbClr val="000000"/>
                </a:solidFill>
                <a:latin typeface="IBM Plex Sans" panose="020B0503050203000203" pitchFamily="34" charset="0"/>
                <a:ea typeface="ＭＳ Ｐゴシック" charset="0"/>
              </a:rPr>
              <a:t> </a:t>
            </a:r>
            <a:r>
              <a:rPr lang="pt-PT" b="1" dirty="0" err="1">
                <a:solidFill>
                  <a:srgbClr val="000000"/>
                </a:solidFill>
                <a:latin typeface="IBM Plex Sans" panose="020B0503050203000203" pitchFamily="34" charset="0"/>
                <a:ea typeface="ＭＳ Ｐゴシック" charset="0"/>
              </a:rPr>
              <a:t>A</a:t>
            </a:r>
            <a:r>
              <a:rPr lang="pt-PT" dirty="0" err="1">
                <a:solidFill>
                  <a:srgbClr val="000000"/>
                </a:solidFill>
                <a:latin typeface="IBM Plex Sans" panose="020B0503050203000203" pitchFamily="34" charset="0"/>
                <a:ea typeface="ＭＳ Ｐゴシック" charset="0"/>
              </a:rPr>
              <a:t>ccepted</a:t>
            </a:r>
            <a:r>
              <a:rPr lang="pt-PT" dirty="0">
                <a:solidFill>
                  <a:srgbClr val="000000"/>
                </a:solidFill>
                <a:latin typeface="IBM Plex Sans" panose="020B0503050203000203" pitchFamily="34" charset="0"/>
                <a:ea typeface="ＭＳ Ｐゴシック" charset="0"/>
              </a:rPr>
              <a:t> </a:t>
            </a:r>
            <a:r>
              <a:rPr lang="pt-PT" b="1" dirty="0" err="1">
                <a:solidFill>
                  <a:srgbClr val="000000"/>
                </a:solidFill>
                <a:latin typeface="IBM Plex Sans" panose="020B0503050203000203" pitchFamily="34" charset="0"/>
                <a:ea typeface="ＭＳ Ｐゴシック" charset="0"/>
              </a:rPr>
              <a:t>M</a:t>
            </a:r>
            <a:r>
              <a:rPr lang="pt-PT" dirty="0" err="1">
                <a:solidFill>
                  <a:srgbClr val="000000"/>
                </a:solidFill>
                <a:latin typeface="IBM Plex Sans" panose="020B0503050203000203" pitchFamily="34" charset="0"/>
                <a:ea typeface="ＭＳ Ｐゴシック" charset="0"/>
              </a:rPr>
              <a:t>utation</a:t>
            </a:r>
            <a:r>
              <a:rPr lang="pt-PT" dirty="0">
                <a:solidFill>
                  <a:srgbClr val="000000"/>
                </a:solidFill>
                <a:latin typeface="IBM Plex Sans" panose="020B0503050203000203" pitchFamily="34" charset="0"/>
                <a:ea typeface="ＭＳ Ｐゴシック" charset="0"/>
              </a:rPr>
              <a:t> per 100 </a:t>
            </a:r>
            <a:r>
              <a:rPr lang="pt-PT" dirty="0" err="1">
                <a:solidFill>
                  <a:srgbClr val="000000"/>
                </a:solidFill>
                <a:latin typeface="IBM Plex Sans" panose="020B0503050203000203" pitchFamily="34" charset="0"/>
                <a:ea typeface="ＭＳ Ｐゴシック" charset="0"/>
              </a:rPr>
              <a:t>aminoacids</a:t>
            </a:r>
            <a:endParaRPr lang="pt-PT" dirty="0">
              <a:solidFill>
                <a:srgbClr val="000000"/>
              </a:solidFill>
              <a:latin typeface="IBM Plex Sans" panose="020B0503050203000203" pitchFamily="34" charset="0"/>
              <a:ea typeface="ＭＳ Ｐゴシック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PT" dirty="0">
                <a:solidFill>
                  <a:srgbClr val="000000"/>
                </a:solidFill>
                <a:latin typeface="IBM Plex Sans" panose="020B0503050203000203" pitchFamily="34" charset="0"/>
                <a:ea typeface="ＭＳ Ｐゴシック" charset="0"/>
              </a:rPr>
              <a:t>PAM250 </a:t>
            </a:r>
            <a:r>
              <a:rPr lang="pt-PT" dirty="0">
                <a:solidFill>
                  <a:srgbClr val="000000"/>
                </a:solidFill>
                <a:latin typeface="IBM Plex Sans" panose="020B0503050203000203" pitchFamily="34" charset="0"/>
                <a:ea typeface="ＭＳ Ｐゴシック" charset="0"/>
                <a:sym typeface="Symbol" charset="0"/>
              </a:rPr>
              <a:t> 20% de identidade entre as sequências</a:t>
            </a:r>
          </a:p>
        </p:txBody>
      </p:sp>
      <p:sp>
        <p:nvSpPr>
          <p:cNvPr id="29701" name="Text Box 7">
            <a:extLst>
              <a:ext uri="{FF2B5EF4-FFF2-40B4-BE49-F238E27FC236}">
                <a16:creationId xmlns:a16="http://schemas.microsoft.com/office/drawing/2014/main" id="{D9D44E1C-AC00-4B36-91EC-BC082A5CAB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4113" y="1484313"/>
            <a:ext cx="3733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pt-PT" sz="1600" dirty="0">
                <a:solidFill>
                  <a:srgbClr val="000000"/>
                </a:solidFill>
                <a:latin typeface="IBM Plex Sans" panose="020B0503050203000203" pitchFamily="34" charset="0"/>
              </a:rPr>
              <a:t>Matriz PAM 256</a:t>
            </a:r>
          </a:p>
        </p:txBody>
      </p:sp>
      <p:sp>
        <p:nvSpPr>
          <p:cNvPr id="29702" name="Rectangle 8">
            <a:extLst>
              <a:ext uri="{FF2B5EF4-FFF2-40B4-BE49-F238E27FC236}">
                <a16:creationId xmlns:a16="http://schemas.microsoft.com/office/drawing/2014/main" id="{6FF28708-4FB3-432A-AC47-BF6B385ED5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3727" y="980729"/>
            <a:ext cx="3924300" cy="482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pt-PT" altLang="pt-PT" sz="1600" dirty="0">
                <a:solidFill>
                  <a:srgbClr val="000000"/>
                </a:solidFill>
                <a:latin typeface="IBM Plex Sans" panose="020B0503050203000203" pitchFamily="34" charset="0"/>
              </a:rPr>
              <a:t>As matrizes PAM são geradas a partir das frequências de substituição para sequências muito próximas (%id &gt; 85%) e depois extrapoladas para sequências mais distantes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pt-PT" altLang="pt-PT" sz="1600" dirty="0">
                <a:solidFill>
                  <a:srgbClr val="000000"/>
                </a:solidFill>
                <a:latin typeface="IBM Plex Sans" panose="020B0503050203000203" pitchFamily="34" charset="0"/>
              </a:rPr>
              <a:t>Assume-se que a probabilidade de substituição numa posição é independentes das substituições anteriores e dos resíduos circundantes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•"/>
              <a:defRPr/>
            </a:pPr>
            <a:r>
              <a:rPr lang="pt-PT" altLang="pt-PT" sz="1600" dirty="0">
                <a:solidFill>
                  <a:srgbClr val="000000"/>
                </a:solidFill>
                <a:latin typeface="IBM Plex Sans" panose="020B0503050203000203" pitchFamily="34" charset="0"/>
              </a:rPr>
              <a:t>As matrizes PAM deverão ser escolhidas de acordo com o grau de proximidade esperado entre as sequências.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pt-PT" altLang="pt-PT" sz="1600" dirty="0">
                <a:solidFill>
                  <a:srgbClr val="000000"/>
                </a:solidFill>
                <a:latin typeface="IBM Plex Sans" panose="020B0503050203000203" pitchFamily="34" charset="0"/>
              </a:rPr>
              <a:t>    Exemplo: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pt-PT" altLang="pt-PT" sz="1600" dirty="0">
                <a:solidFill>
                  <a:srgbClr val="000000"/>
                </a:solidFill>
                <a:latin typeface="IBM Plex Sans" panose="020B0503050203000203" pitchFamily="34" charset="0"/>
              </a:rPr>
              <a:t>     PAM400 - sequências distantes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pt-PT" altLang="pt-PT" sz="1600" dirty="0">
                <a:solidFill>
                  <a:srgbClr val="000000"/>
                </a:solidFill>
                <a:latin typeface="IBM Plex Sans" panose="020B0503050203000203" pitchFamily="34" charset="0"/>
              </a:rPr>
              <a:t>       PAM10 - sequências próximas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endParaRPr lang="pt-PT" altLang="pt-PT" sz="1600" b="1" dirty="0">
              <a:solidFill>
                <a:srgbClr val="FF0000"/>
              </a:solidFill>
              <a:latin typeface="IBM Plex Sans" panose="020B0503050203000203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CB16B57-7DBF-488D-A244-84569A55A622}"/>
              </a:ext>
            </a:extLst>
          </p:cNvPr>
          <p:cNvGraphicFramePr>
            <a:graphicFrameLocks noGrp="1"/>
          </p:cNvGraphicFramePr>
          <p:nvPr/>
        </p:nvGraphicFramePr>
        <p:xfrm>
          <a:off x="1678126" y="1876109"/>
          <a:ext cx="4864100" cy="3840480"/>
        </p:xfrm>
        <a:graphic>
          <a:graphicData uri="http://schemas.openxmlformats.org/drawingml/2006/table">
            <a:tbl>
              <a:tblPr/>
              <a:tblGrid>
                <a:gridCol w="292100">
                  <a:extLst>
                    <a:ext uri="{9D8B030D-6E8A-4147-A177-3AD203B41FA5}">
                      <a16:colId xmlns:a16="http://schemas.microsoft.com/office/drawing/2014/main" val="183900623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3253657448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342883528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195048718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308417925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186550482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408985233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1451152548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69371037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382096930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7942293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115757030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375242440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154281428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329500792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391651948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659268315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3047827131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65988632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754560767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734755746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9962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044529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06045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7166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2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5624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Q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9625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0023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4682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1332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I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94385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L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AA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280552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4150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8176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83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3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57724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7455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C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8427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AA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9A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9A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9A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2741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C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BB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FBAD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3A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4815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V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4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8AA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B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16001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Q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I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L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V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9558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774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7F38BC-63D5-429D-AC6B-0B73974CF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1124744"/>
            <a:ext cx="6509334" cy="53012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687D14-EDC4-4A42-B642-7EFF9788DB95}"/>
              </a:ext>
            </a:extLst>
          </p:cNvPr>
          <p:cNvSpPr txBox="1"/>
          <p:nvPr/>
        </p:nvSpPr>
        <p:spPr>
          <a:xfrm>
            <a:off x="1919536" y="476478"/>
            <a:ext cx="8280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Alinhamento</a:t>
            </a:r>
            <a:r>
              <a:rPr lang="en-US" sz="2000" dirty="0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 de </a:t>
            </a:r>
            <a:r>
              <a:rPr lang="en-US" sz="2000" dirty="0" err="1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sequências</a:t>
            </a:r>
            <a:r>
              <a:rPr lang="en-US" sz="2000" dirty="0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 de </a:t>
            </a:r>
            <a:r>
              <a:rPr lang="en-US" sz="2000" dirty="0" err="1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citocromo</a:t>
            </a:r>
            <a:r>
              <a:rPr lang="en-US" sz="2000" dirty="0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 b de </a:t>
            </a:r>
            <a:r>
              <a:rPr lang="en-US" sz="2000" dirty="0" err="1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primatas</a:t>
            </a:r>
            <a:r>
              <a:rPr lang="en-US" sz="2000" dirty="0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fragmento</a:t>
            </a:r>
            <a:r>
              <a:rPr lang="en-US" sz="2000" dirty="0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0D9C0D-78BC-4A1B-BF1D-CC428A4A2CCD}"/>
              </a:ext>
            </a:extLst>
          </p:cNvPr>
          <p:cNvSpPr txBox="1"/>
          <p:nvPr/>
        </p:nvSpPr>
        <p:spPr>
          <a:xfrm>
            <a:off x="8212846" y="1268761"/>
            <a:ext cx="234765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A </a:t>
            </a:r>
            <a:r>
              <a:rPr lang="en-US" sz="1200" dirty="0" err="1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similaride</a:t>
            </a:r>
            <a:r>
              <a:rPr lang="en-US" sz="1200" dirty="0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destas</a:t>
            </a:r>
            <a:r>
              <a:rPr lang="en-US" sz="1200" dirty="0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sequências</a:t>
            </a:r>
            <a:r>
              <a:rPr lang="en-US" sz="1200" dirty="0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 é </a:t>
            </a:r>
            <a:r>
              <a:rPr lang="en-US" sz="1200" dirty="0" err="1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muito</a:t>
            </a:r>
            <a:r>
              <a:rPr lang="en-US" sz="1200" dirty="0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elevada</a:t>
            </a:r>
            <a:r>
              <a:rPr lang="en-US" sz="1200" dirty="0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pelo</a:t>
            </a:r>
            <a:r>
              <a:rPr lang="en-US" sz="1200" dirty="0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 que </a:t>
            </a:r>
            <a:r>
              <a:rPr lang="en-US" sz="1200" dirty="0" err="1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podemos</a:t>
            </a:r>
            <a:r>
              <a:rPr lang="en-US" sz="1200" dirty="0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alinhá</a:t>
            </a:r>
            <a:r>
              <a:rPr lang="en-US" sz="1200" dirty="0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-las “</a:t>
            </a:r>
            <a:r>
              <a:rPr lang="en-US" sz="1200" dirty="0" err="1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manualmente</a:t>
            </a:r>
            <a:r>
              <a:rPr lang="en-US" sz="1200" dirty="0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”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 dirty="0">
              <a:solidFill>
                <a:srgbClr val="000000"/>
              </a:solidFill>
              <a:latin typeface="IBM Plex Sans" panose="020B0503050203000203" pitchFamily="34" charset="0"/>
              <a:ea typeface="MS PGothic" panose="020B0600070205080204" pitchFamily="34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As </a:t>
            </a:r>
            <a:r>
              <a:rPr lang="en-US" sz="1200" dirty="0" err="1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frequências</a:t>
            </a:r>
            <a:r>
              <a:rPr lang="en-US" sz="1200" dirty="0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 de </a:t>
            </a:r>
            <a:r>
              <a:rPr lang="en-US" sz="1200" dirty="0" err="1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ocorrência</a:t>
            </a:r>
            <a:r>
              <a:rPr lang="en-US" sz="1200" dirty="0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 das </a:t>
            </a:r>
            <a:r>
              <a:rPr lang="en-US" sz="1200" dirty="0" err="1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substituição</a:t>
            </a:r>
            <a:r>
              <a:rPr lang="en-US" sz="1200" dirty="0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 de pares de amino </a:t>
            </a:r>
            <a:r>
              <a:rPr lang="en-US" sz="1200" dirty="0" err="1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ácidos</a:t>
            </a:r>
            <a:r>
              <a:rPr lang="en-US" sz="1200" dirty="0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podemo</a:t>
            </a:r>
            <a:r>
              <a:rPr lang="en-US" sz="1200" dirty="0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 ser </a:t>
            </a:r>
            <a:r>
              <a:rPr lang="en-US" sz="1200" dirty="0" err="1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obtidas</a:t>
            </a:r>
            <a:r>
              <a:rPr lang="en-US" sz="1200" dirty="0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 por </a:t>
            </a:r>
            <a:r>
              <a:rPr lang="en-US" sz="1200" dirty="0" err="1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contagem</a:t>
            </a:r>
            <a:r>
              <a:rPr lang="en-US" sz="1200" dirty="0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directa</a:t>
            </a:r>
            <a:r>
              <a:rPr lang="en-US" sz="1200" dirty="0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 no </a:t>
            </a:r>
            <a:r>
              <a:rPr lang="en-US" sz="1200" dirty="0" err="1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alinhamento</a:t>
            </a:r>
            <a:endParaRPr lang="en-US" sz="1200" dirty="0">
              <a:solidFill>
                <a:srgbClr val="000000"/>
              </a:solidFill>
              <a:latin typeface="IBM Plex Sans" panose="020B0503050203000203" pitchFamily="34" charset="0"/>
              <a:ea typeface="MS PGothic" panose="020B0600070205080204" pitchFamily="34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 dirty="0">
              <a:solidFill>
                <a:srgbClr val="000000"/>
              </a:solidFill>
              <a:latin typeface="IBM Plex Sans" panose="020B0503050203000203" pitchFamily="34" charset="0"/>
              <a:ea typeface="MS PGothic" panose="020B0600070205080204" pitchFamily="34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err="1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Estas</a:t>
            </a:r>
            <a:r>
              <a:rPr lang="en-US" sz="1200" dirty="0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frequências</a:t>
            </a:r>
            <a:r>
              <a:rPr lang="en-US" sz="1200" dirty="0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 de </a:t>
            </a:r>
            <a:r>
              <a:rPr lang="en-US" sz="1200" dirty="0" err="1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ocorrência</a:t>
            </a:r>
            <a:r>
              <a:rPr lang="en-US" sz="1200" dirty="0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podem</a:t>
            </a:r>
            <a:r>
              <a:rPr lang="en-US" sz="1200" dirty="0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 ser </a:t>
            </a:r>
            <a:r>
              <a:rPr lang="en-US" sz="1200" dirty="0" err="1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convertidas</a:t>
            </a:r>
            <a:r>
              <a:rPr lang="en-US" sz="1200" dirty="0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numa</a:t>
            </a:r>
            <a:r>
              <a:rPr lang="en-US" sz="1200" dirty="0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matriz</a:t>
            </a:r>
            <a:r>
              <a:rPr lang="en-US" sz="1200" dirty="0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 de </a:t>
            </a:r>
            <a:r>
              <a:rPr lang="en-US" sz="1200" dirty="0" err="1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probablidades</a:t>
            </a:r>
            <a:r>
              <a:rPr lang="en-US" sz="1200" dirty="0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 de </a:t>
            </a:r>
            <a:r>
              <a:rPr lang="en-US" sz="1200" dirty="0" err="1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transição</a:t>
            </a:r>
            <a:r>
              <a:rPr lang="en-US" sz="1200" dirty="0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 (</a:t>
            </a:r>
            <a:r>
              <a:rPr lang="en-US" sz="1200" dirty="0" err="1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mutação</a:t>
            </a:r>
            <a:r>
              <a:rPr lang="en-US" sz="1200" dirty="0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 dirty="0">
              <a:solidFill>
                <a:srgbClr val="000000"/>
              </a:solidFill>
              <a:latin typeface="IBM Plex Sans" panose="020B0503050203000203" pitchFamily="34" charset="0"/>
              <a:ea typeface="MS PGothic" panose="020B0600070205080204" pitchFamily="34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As </a:t>
            </a:r>
            <a:r>
              <a:rPr lang="en-US" sz="1200" dirty="0" err="1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frequências</a:t>
            </a:r>
            <a:r>
              <a:rPr lang="en-US" sz="1200" dirty="0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são</a:t>
            </a:r>
            <a:r>
              <a:rPr lang="en-US" sz="1200" dirty="0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extrapoladas</a:t>
            </a:r>
            <a:r>
              <a:rPr lang="en-US" sz="1200" dirty="0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 para </a:t>
            </a:r>
            <a:r>
              <a:rPr lang="en-US" sz="1200" dirty="0" err="1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distâncias</a:t>
            </a:r>
            <a:r>
              <a:rPr lang="en-US" sz="1200" dirty="0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evolutivas</a:t>
            </a:r>
            <a:r>
              <a:rPr lang="en-US" sz="1200" dirty="0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maiores</a:t>
            </a:r>
            <a:endParaRPr lang="en-US" sz="1200" dirty="0">
              <a:solidFill>
                <a:srgbClr val="000000"/>
              </a:solidFill>
              <a:latin typeface="IBM Plex Sans" panose="020B0503050203000203" pitchFamily="34" charset="0"/>
              <a:ea typeface="MS PGothic" panose="020B0600070205080204" pitchFamily="34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 dirty="0">
              <a:solidFill>
                <a:srgbClr val="000000"/>
              </a:solidFill>
              <a:latin typeface="IBM Plex Sans" panose="020B0503050203000203" pitchFamily="34" charset="0"/>
              <a:ea typeface="MS PGothic" panose="020B0600070205080204" pitchFamily="34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Estes </a:t>
            </a:r>
            <a:r>
              <a:rPr lang="en-US" sz="1200" dirty="0" err="1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cálculos</a:t>
            </a:r>
            <a:r>
              <a:rPr lang="en-US" sz="1200" dirty="0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têm</a:t>
            </a:r>
            <a:r>
              <a:rPr lang="en-US" sz="1200" dirty="0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 que ser </a:t>
            </a:r>
            <a:r>
              <a:rPr lang="en-US" sz="1200" dirty="0" err="1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feitos</a:t>
            </a:r>
            <a:r>
              <a:rPr lang="en-US" sz="1200" dirty="0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 com </a:t>
            </a:r>
            <a:r>
              <a:rPr lang="en-US" sz="1200" dirty="0" err="1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milhares</a:t>
            </a:r>
            <a:r>
              <a:rPr lang="en-US" sz="1200" dirty="0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 de </a:t>
            </a:r>
            <a:r>
              <a:rPr lang="en-US" sz="1200" dirty="0" err="1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sequências</a:t>
            </a:r>
            <a:r>
              <a:rPr lang="en-US" sz="1200" dirty="0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 para </a:t>
            </a:r>
            <a:r>
              <a:rPr lang="en-US" sz="1200" dirty="0" err="1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serem</a:t>
            </a:r>
            <a:r>
              <a:rPr lang="en-US" sz="1200" dirty="0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estaticamente</a:t>
            </a:r>
            <a:r>
              <a:rPr lang="en-US" sz="1200" dirty="0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fiáveis</a:t>
            </a:r>
            <a:r>
              <a:rPr lang="en-US" sz="1200" dirty="0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38469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>
            <a:extLst>
              <a:ext uri="{FF2B5EF4-FFF2-40B4-BE49-F238E27FC236}">
                <a16:creationId xmlns:a16="http://schemas.microsoft.com/office/drawing/2014/main" id="{84761ACE-25C3-4E88-8B23-A3917E7491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5413" y="1557338"/>
            <a:ext cx="4032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pt-PT" sz="1800">
                <a:solidFill>
                  <a:srgbClr val="000000"/>
                </a:solidFill>
                <a:latin typeface="Courier New" charset="0"/>
              </a:rPr>
              <a:t>XXXXXXXXXXXXX</a:t>
            </a:r>
            <a:r>
              <a:rPr lang="pt-PT" sz="1800" b="1">
                <a:solidFill>
                  <a:srgbClr val="FF0000"/>
                </a:solidFill>
                <a:latin typeface="Courier New" charset="0"/>
              </a:rPr>
              <a:t>A</a:t>
            </a:r>
            <a:r>
              <a:rPr lang="pt-PT" sz="1800">
                <a:solidFill>
                  <a:srgbClr val="000000"/>
                </a:solidFill>
                <a:latin typeface="Courier New" charset="0"/>
              </a:rPr>
              <a:t>XXXXXXXXXXXXXX</a:t>
            </a:r>
          </a:p>
        </p:txBody>
      </p:sp>
      <p:sp>
        <p:nvSpPr>
          <p:cNvPr id="30723" name="Text Box 3">
            <a:extLst>
              <a:ext uri="{FF2B5EF4-FFF2-40B4-BE49-F238E27FC236}">
                <a16:creationId xmlns:a16="http://schemas.microsoft.com/office/drawing/2014/main" id="{315314DC-2CEE-49B4-9018-377FADF427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5413" y="2276476"/>
            <a:ext cx="4032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pt-PT" sz="1800">
                <a:solidFill>
                  <a:srgbClr val="000000"/>
                </a:solidFill>
                <a:latin typeface="Courier New" charset="0"/>
              </a:rPr>
              <a:t>XXXXXXXXXXXXX</a:t>
            </a:r>
            <a:r>
              <a:rPr lang="pt-PT" sz="1800" b="1">
                <a:solidFill>
                  <a:srgbClr val="FF0000"/>
                </a:solidFill>
                <a:latin typeface="Courier New" charset="0"/>
              </a:rPr>
              <a:t>G</a:t>
            </a:r>
            <a:r>
              <a:rPr lang="pt-PT" sz="1800">
                <a:solidFill>
                  <a:srgbClr val="000000"/>
                </a:solidFill>
                <a:latin typeface="Courier New" charset="0"/>
              </a:rPr>
              <a:t>XXXXXXXXXXXXXX</a:t>
            </a:r>
          </a:p>
        </p:txBody>
      </p:sp>
      <p:sp>
        <p:nvSpPr>
          <p:cNvPr id="30724" name="Line 4">
            <a:extLst>
              <a:ext uri="{FF2B5EF4-FFF2-40B4-BE49-F238E27FC236}">
                <a16:creationId xmlns:a16="http://schemas.microsoft.com/office/drawing/2014/main" id="{8C7FEBA0-4FA9-4B65-86BF-F69B9C18C58F}"/>
              </a:ext>
            </a:extLst>
          </p:cNvPr>
          <p:cNvSpPr>
            <a:spLocks noChangeShapeType="1"/>
          </p:cNvSpPr>
          <p:nvPr/>
        </p:nvSpPr>
        <p:spPr bwMode="auto">
          <a:xfrm>
            <a:off x="5870575" y="1916113"/>
            <a:ext cx="0" cy="360362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pt-PT" dirty="0">
              <a:solidFill>
                <a:srgbClr val="000000"/>
              </a:solidFill>
              <a:latin typeface="IBM Plex Sans" panose="020B0503050203000203" pitchFamily="34" charset="0"/>
              <a:ea typeface="ＭＳ Ｐゴシック" charset="0"/>
            </a:endParaRPr>
          </a:p>
        </p:txBody>
      </p:sp>
      <p:sp>
        <p:nvSpPr>
          <p:cNvPr id="30725" name="Text Box 5">
            <a:extLst>
              <a:ext uri="{FF2B5EF4-FFF2-40B4-BE49-F238E27FC236}">
                <a16:creationId xmlns:a16="http://schemas.microsoft.com/office/drawing/2014/main" id="{CFE00646-1F1A-46B3-961E-E537D615AA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5413" y="3019426"/>
            <a:ext cx="4032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pt-PT" sz="1800">
                <a:solidFill>
                  <a:srgbClr val="000000"/>
                </a:solidFill>
                <a:latin typeface="Courier New" charset="0"/>
              </a:rPr>
              <a:t>XXXXXXXXXXXXX</a:t>
            </a:r>
            <a:r>
              <a:rPr lang="pt-PT" sz="1800" b="1">
                <a:solidFill>
                  <a:srgbClr val="FF0000"/>
                </a:solidFill>
                <a:latin typeface="Courier New" charset="0"/>
              </a:rPr>
              <a:t>E</a:t>
            </a:r>
            <a:r>
              <a:rPr lang="pt-PT" sz="1800">
                <a:solidFill>
                  <a:srgbClr val="000000"/>
                </a:solidFill>
                <a:latin typeface="Courier New" charset="0"/>
              </a:rPr>
              <a:t>XXXXXXXXXXXXXX</a:t>
            </a:r>
          </a:p>
        </p:txBody>
      </p:sp>
      <p:sp>
        <p:nvSpPr>
          <p:cNvPr id="30726" name="Line 6">
            <a:extLst>
              <a:ext uri="{FF2B5EF4-FFF2-40B4-BE49-F238E27FC236}">
                <a16:creationId xmlns:a16="http://schemas.microsoft.com/office/drawing/2014/main" id="{21E1831A-7AD6-4F0F-898D-DDE97E8DAD7F}"/>
              </a:ext>
            </a:extLst>
          </p:cNvPr>
          <p:cNvSpPr>
            <a:spLocks noChangeShapeType="1"/>
          </p:cNvSpPr>
          <p:nvPr/>
        </p:nvSpPr>
        <p:spPr bwMode="auto">
          <a:xfrm>
            <a:off x="5870575" y="2630488"/>
            <a:ext cx="0" cy="360362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pt-PT" dirty="0">
              <a:solidFill>
                <a:srgbClr val="000000"/>
              </a:solidFill>
              <a:latin typeface="IBM Plex Sans" panose="020B0503050203000203" pitchFamily="34" charset="0"/>
              <a:ea typeface="ＭＳ Ｐゴシック" charset="0"/>
            </a:endParaRPr>
          </a:p>
        </p:txBody>
      </p:sp>
      <p:sp>
        <p:nvSpPr>
          <p:cNvPr id="30727" name="AutoShape 7">
            <a:extLst>
              <a:ext uri="{FF2B5EF4-FFF2-40B4-BE49-F238E27FC236}">
                <a16:creationId xmlns:a16="http://schemas.microsoft.com/office/drawing/2014/main" id="{0DA0D0A9-A4A0-4059-9396-0477F938F6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8388" y="1628776"/>
            <a:ext cx="215900" cy="3529013"/>
          </a:xfrm>
          <a:prstGeom prst="downArrow">
            <a:avLst>
              <a:gd name="adj1" fmla="val 50000"/>
              <a:gd name="adj2" fmla="val 16693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pt-PT" dirty="0">
              <a:solidFill>
                <a:srgbClr val="000000"/>
              </a:solidFill>
              <a:latin typeface="IBM Plex Sans" panose="020B0503050203000203" pitchFamily="34" charset="0"/>
              <a:ea typeface="ＭＳ Ｐゴシック" charset="0"/>
            </a:endParaRPr>
          </a:p>
        </p:txBody>
      </p:sp>
      <p:sp>
        <p:nvSpPr>
          <p:cNvPr id="30728" name="Text Box 8">
            <a:extLst>
              <a:ext uri="{FF2B5EF4-FFF2-40B4-BE49-F238E27FC236}">
                <a16:creationId xmlns:a16="http://schemas.microsoft.com/office/drawing/2014/main" id="{AE02A419-E883-46D0-8776-8286A7BF47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04288" y="2997201"/>
            <a:ext cx="10080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pt-PT" sz="1800" dirty="0">
                <a:solidFill>
                  <a:srgbClr val="000000"/>
                </a:solidFill>
                <a:latin typeface="IBM Plex Sans" panose="020B0503050203000203" pitchFamily="34" charset="0"/>
              </a:rPr>
              <a:t>Tempo</a:t>
            </a:r>
          </a:p>
        </p:txBody>
      </p:sp>
      <p:sp>
        <p:nvSpPr>
          <p:cNvPr id="30729" name="Line 9">
            <a:extLst>
              <a:ext uri="{FF2B5EF4-FFF2-40B4-BE49-F238E27FC236}">
                <a16:creationId xmlns:a16="http://schemas.microsoft.com/office/drawing/2014/main" id="{860268AF-D974-4576-82C8-BF96607AC40B}"/>
              </a:ext>
            </a:extLst>
          </p:cNvPr>
          <p:cNvSpPr>
            <a:spLocks noChangeShapeType="1"/>
          </p:cNvSpPr>
          <p:nvPr/>
        </p:nvSpPr>
        <p:spPr bwMode="auto">
          <a:xfrm>
            <a:off x="5870575" y="3392489"/>
            <a:ext cx="0" cy="598487"/>
          </a:xfrm>
          <a:prstGeom prst="line">
            <a:avLst/>
          </a:prstGeom>
          <a:noFill/>
          <a:ln w="28575">
            <a:solidFill>
              <a:schemeClr val="accent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pt-PT" dirty="0">
              <a:solidFill>
                <a:srgbClr val="000000"/>
              </a:solidFill>
              <a:latin typeface="IBM Plex Sans" panose="020B0503050203000203" pitchFamily="34" charset="0"/>
              <a:ea typeface="ＭＳ Ｐゴシック" charset="0"/>
            </a:endParaRPr>
          </a:p>
        </p:txBody>
      </p:sp>
      <p:sp>
        <p:nvSpPr>
          <p:cNvPr id="30730" name="Text Box 10">
            <a:extLst>
              <a:ext uri="{FF2B5EF4-FFF2-40B4-BE49-F238E27FC236}">
                <a16:creationId xmlns:a16="http://schemas.microsoft.com/office/drawing/2014/main" id="{67F90012-62D1-44AA-8D74-8F207AF7E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5413" y="4076701"/>
            <a:ext cx="4032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pt-PT" sz="1800">
                <a:solidFill>
                  <a:srgbClr val="000000"/>
                </a:solidFill>
                <a:latin typeface="Courier New" charset="0"/>
              </a:rPr>
              <a:t>XXXXXXXXXXXXX</a:t>
            </a:r>
            <a:r>
              <a:rPr lang="pt-PT" sz="1800" b="1">
                <a:solidFill>
                  <a:srgbClr val="FF0000"/>
                </a:solidFill>
                <a:latin typeface="Courier New" charset="0"/>
              </a:rPr>
              <a:t>A</a:t>
            </a:r>
            <a:r>
              <a:rPr lang="pt-PT" sz="1800">
                <a:solidFill>
                  <a:srgbClr val="000000"/>
                </a:solidFill>
                <a:latin typeface="Courier New" charset="0"/>
              </a:rPr>
              <a:t>XXXXXXXXXXXXXX</a:t>
            </a:r>
          </a:p>
        </p:txBody>
      </p:sp>
      <p:sp>
        <p:nvSpPr>
          <p:cNvPr id="30731" name="Text Box 11">
            <a:extLst>
              <a:ext uri="{FF2B5EF4-FFF2-40B4-BE49-F238E27FC236}">
                <a16:creationId xmlns:a16="http://schemas.microsoft.com/office/drawing/2014/main" id="{7AFD6DCD-03E2-4AE8-86A5-5A6E93D98A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5413" y="4791076"/>
            <a:ext cx="4032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pt-PT" sz="1800">
                <a:solidFill>
                  <a:srgbClr val="000000"/>
                </a:solidFill>
                <a:latin typeface="Courier New" charset="0"/>
              </a:rPr>
              <a:t>XXXXXXXXXXXXX</a:t>
            </a:r>
            <a:r>
              <a:rPr lang="pt-PT" sz="1800" b="1">
                <a:solidFill>
                  <a:srgbClr val="FF0000"/>
                </a:solidFill>
                <a:latin typeface="Courier New" charset="0"/>
              </a:rPr>
              <a:t>W</a:t>
            </a:r>
            <a:r>
              <a:rPr lang="pt-PT" sz="1800">
                <a:solidFill>
                  <a:srgbClr val="000000"/>
                </a:solidFill>
                <a:latin typeface="Courier New" charset="0"/>
              </a:rPr>
              <a:t>XXXXXXXXXXXXXX</a:t>
            </a:r>
          </a:p>
        </p:txBody>
      </p:sp>
      <p:sp>
        <p:nvSpPr>
          <p:cNvPr id="30732" name="Line 12">
            <a:extLst>
              <a:ext uri="{FF2B5EF4-FFF2-40B4-BE49-F238E27FC236}">
                <a16:creationId xmlns:a16="http://schemas.microsoft.com/office/drawing/2014/main" id="{BAA1F9AF-DA04-4784-908D-593B25E5EB35}"/>
              </a:ext>
            </a:extLst>
          </p:cNvPr>
          <p:cNvSpPr>
            <a:spLocks noChangeShapeType="1"/>
          </p:cNvSpPr>
          <p:nvPr/>
        </p:nvSpPr>
        <p:spPr bwMode="auto">
          <a:xfrm>
            <a:off x="5870575" y="4446588"/>
            <a:ext cx="0" cy="360362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pt-PT" dirty="0">
              <a:solidFill>
                <a:srgbClr val="000000"/>
              </a:solidFill>
              <a:latin typeface="IBM Plex Sans" panose="020B0503050203000203" pitchFamily="34" charset="0"/>
              <a:ea typeface="ＭＳ Ｐゴシック" charset="0"/>
            </a:endParaRPr>
          </a:p>
        </p:txBody>
      </p:sp>
      <p:sp>
        <p:nvSpPr>
          <p:cNvPr id="30733" name="AutoShape 13">
            <a:extLst>
              <a:ext uri="{FF2B5EF4-FFF2-40B4-BE49-F238E27FC236}">
                <a16:creationId xmlns:a16="http://schemas.microsoft.com/office/drawing/2014/main" id="{D8C9D37E-5534-44AB-9DA6-15CEDAEBF8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988" y="1700213"/>
            <a:ext cx="1225550" cy="2952750"/>
          </a:xfrm>
          <a:prstGeom prst="curvedRightArrow">
            <a:avLst>
              <a:gd name="adj1" fmla="val 13664"/>
              <a:gd name="adj2" fmla="val 60423"/>
              <a:gd name="adj3" fmla="val 3329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pt-PT" dirty="0">
              <a:solidFill>
                <a:srgbClr val="000000"/>
              </a:solidFill>
              <a:latin typeface="IBM Plex Sans" panose="020B0503050203000203" pitchFamily="34" charset="0"/>
              <a:ea typeface="ＭＳ Ｐゴシック" charset="0"/>
            </a:endParaRPr>
          </a:p>
        </p:txBody>
      </p:sp>
      <p:sp>
        <p:nvSpPr>
          <p:cNvPr id="30734" name="Text Box 14">
            <a:extLst>
              <a:ext uri="{FF2B5EF4-FFF2-40B4-BE49-F238E27FC236}">
                <a16:creationId xmlns:a16="http://schemas.microsoft.com/office/drawing/2014/main" id="{7D23FA35-D7DB-4995-BC62-30A6BAC2BCBB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1519238" y="2754313"/>
            <a:ext cx="14144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pt-PT" sz="1800" dirty="0">
                <a:solidFill>
                  <a:srgbClr val="000000"/>
                </a:solidFill>
                <a:latin typeface="IBM Plex Sans" panose="020B0503050203000203" pitchFamily="34" charset="0"/>
              </a:rPr>
              <a:t>Reversão</a:t>
            </a:r>
          </a:p>
        </p:txBody>
      </p:sp>
      <p:sp>
        <p:nvSpPr>
          <p:cNvPr id="30735" name="Text Box 15">
            <a:extLst>
              <a:ext uri="{FF2B5EF4-FFF2-40B4-BE49-F238E27FC236}">
                <a16:creationId xmlns:a16="http://schemas.microsoft.com/office/drawing/2014/main" id="{BEF640C0-938E-4533-8C18-F858B1349B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1538" y="1916113"/>
            <a:ext cx="12239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pt-PT" sz="1600" dirty="0">
                <a:solidFill>
                  <a:srgbClr val="000000"/>
                </a:solidFill>
                <a:latin typeface="IBM Plex Sans" panose="020B0503050203000203" pitchFamily="34" charset="0"/>
              </a:rPr>
              <a:t>Score=1</a:t>
            </a:r>
          </a:p>
        </p:txBody>
      </p:sp>
      <p:sp>
        <p:nvSpPr>
          <p:cNvPr id="30736" name="Text Box 16">
            <a:extLst>
              <a:ext uri="{FF2B5EF4-FFF2-40B4-BE49-F238E27FC236}">
                <a16:creationId xmlns:a16="http://schemas.microsoft.com/office/drawing/2014/main" id="{FD9EAA8B-0DF0-4D6E-ABE2-8F129E0F95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1538" y="2582863"/>
            <a:ext cx="12239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pt-PT" sz="1600" dirty="0">
                <a:solidFill>
                  <a:srgbClr val="000000"/>
                </a:solidFill>
                <a:latin typeface="IBM Plex Sans" panose="020B0503050203000203" pitchFamily="34" charset="0"/>
              </a:rPr>
              <a:t>Score=0</a:t>
            </a:r>
          </a:p>
        </p:txBody>
      </p:sp>
      <p:sp>
        <p:nvSpPr>
          <p:cNvPr id="30737" name="Text Box 17">
            <a:extLst>
              <a:ext uri="{FF2B5EF4-FFF2-40B4-BE49-F238E27FC236}">
                <a16:creationId xmlns:a16="http://schemas.microsoft.com/office/drawing/2014/main" id="{640EB647-CD83-4902-99E2-C2005588C0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1538" y="4421188"/>
            <a:ext cx="12239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pt-PT" sz="1600" dirty="0">
                <a:solidFill>
                  <a:srgbClr val="000000"/>
                </a:solidFill>
                <a:latin typeface="IBM Plex Sans" panose="020B0503050203000203" pitchFamily="34" charset="0"/>
              </a:rPr>
              <a:t>Score=-6</a:t>
            </a:r>
          </a:p>
        </p:txBody>
      </p:sp>
      <p:sp>
        <p:nvSpPr>
          <p:cNvPr id="30738" name="Text Box 18">
            <a:extLst>
              <a:ext uri="{FF2B5EF4-FFF2-40B4-BE49-F238E27FC236}">
                <a16:creationId xmlns:a16="http://schemas.microsoft.com/office/drawing/2014/main" id="{367BBA24-C878-4701-97B7-266A814337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5413" y="4437063"/>
            <a:ext cx="141897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ea typeface="MS PGothic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pt-PT" altLang="pt-PT" sz="1400" dirty="0">
                <a:solidFill>
                  <a:srgbClr val="009999"/>
                </a:solidFill>
                <a:latin typeface="IBM Plex Sans" panose="020B0503050203000203" pitchFamily="34" charset="0"/>
              </a:rPr>
              <a:t>Pouco provável</a:t>
            </a:r>
          </a:p>
        </p:txBody>
      </p:sp>
      <p:sp>
        <p:nvSpPr>
          <p:cNvPr id="30739" name="AutoShape 19">
            <a:extLst>
              <a:ext uri="{FF2B5EF4-FFF2-40B4-BE49-F238E27FC236}">
                <a16:creationId xmlns:a16="http://schemas.microsoft.com/office/drawing/2014/main" id="{1E10B415-2A55-4513-96F1-B52092AFB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838" y="4533901"/>
            <a:ext cx="431800" cy="119063"/>
          </a:xfrm>
          <a:prstGeom prst="rightArrow">
            <a:avLst>
              <a:gd name="adj1" fmla="val 50000"/>
              <a:gd name="adj2" fmla="val 90666"/>
            </a:avLst>
          </a:prstGeom>
          <a:solidFill>
            <a:schemeClr val="hlink"/>
          </a:solidFill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pt-PT" dirty="0">
              <a:solidFill>
                <a:srgbClr val="000000"/>
              </a:solidFill>
              <a:latin typeface="IBM Plex Sans" panose="020B0503050203000203" pitchFamily="34" charset="0"/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114" name="Group 2">
            <a:extLst>
              <a:ext uri="{FF2B5EF4-FFF2-40B4-BE49-F238E27FC236}">
                <a16:creationId xmlns:a16="http://schemas.microsoft.com/office/drawing/2014/main" id="{B457BBCE-5578-404C-845A-778AC59C0645}"/>
              </a:ext>
            </a:extLst>
          </p:cNvPr>
          <p:cNvGraphicFramePr>
            <a:graphicFrameLocks noGrp="1"/>
          </p:cNvGraphicFramePr>
          <p:nvPr/>
        </p:nvGraphicFramePr>
        <p:xfrm>
          <a:off x="4840288" y="765175"/>
          <a:ext cx="2768600" cy="5832476"/>
        </p:xfrm>
        <a:graphic>
          <a:graphicData uri="http://schemas.openxmlformats.org/drawingml/2006/table">
            <a:tbl>
              <a:tblPr/>
              <a:tblGrid>
                <a:gridCol w="1384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% identidade</a:t>
                      </a: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Unidades PAM</a:t>
                      </a: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99</a:t>
                      </a: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95</a:t>
                      </a: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5</a:t>
                      </a: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90</a:t>
                      </a: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11</a:t>
                      </a: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85</a:t>
                      </a: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17</a:t>
                      </a: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80</a:t>
                      </a: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23</a:t>
                      </a: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75</a:t>
                      </a: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30</a:t>
                      </a: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70</a:t>
                      </a: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38</a:t>
                      </a: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66</a:t>
                      </a: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47</a:t>
                      </a: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60</a:t>
                      </a: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56</a:t>
                      </a: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55</a:t>
                      </a: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67</a:t>
                      </a: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50</a:t>
                      </a: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80</a:t>
                      </a: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45</a:t>
                      </a: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94</a:t>
                      </a: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40</a:t>
                      </a: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112</a:t>
                      </a: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35</a:t>
                      </a: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133</a:t>
                      </a: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30</a:t>
                      </a: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159</a:t>
                      </a: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25</a:t>
                      </a: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195</a:t>
                      </a: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20</a:t>
                      </a: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246</a:t>
                      </a: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15</a:t>
                      </a: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PT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328</a:t>
                      </a:r>
                      <a:endParaRPr kumimoji="0" lang="pt-PT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32815" name="Rectangle 47">
            <a:extLst>
              <a:ext uri="{FF2B5EF4-FFF2-40B4-BE49-F238E27FC236}">
                <a16:creationId xmlns:a16="http://schemas.microsoft.com/office/drawing/2014/main" id="{92F915A5-0E94-4029-809A-3F9C2F2CB0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3463" y="6027739"/>
            <a:ext cx="2762250" cy="225425"/>
          </a:xfrm>
          <a:prstGeom prst="rect">
            <a:avLst/>
          </a:prstGeom>
          <a:solidFill>
            <a:srgbClr val="FF0000">
              <a:alpha val="32941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pt-PT" dirty="0">
              <a:solidFill>
                <a:srgbClr val="000000"/>
              </a:solidFill>
              <a:latin typeface="IBM Plex Sans" panose="020B0503050203000203" pitchFamily="34" charset="0"/>
              <a:ea typeface="ＭＳ Ｐゴシック" charset="0"/>
            </a:endParaRPr>
          </a:p>
        </p:txBody>
      </p:sp>
      <p:sp>
        <p:nvSpPr>
          <p:cNvPr id="32816" name="AutoShape 48">
            <a:extLst>
              <a:ext uri="{FF2B5EF4-FFF2-40B4-BE49-F238E27FC236}">
                <a16:creationId xmlns:a16="http://schemas.microsoft.com/office/drawing/2014/main" id="{84AF3B2F-AA20-4EFB-A28C-C2BCFB231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9039" y="6069014"/>
            <a:ext cx="936625" cy="142875"/>
          </a:xfrm>
          <a:prstGeom prst="rightArrow">
            <a:avLst>
              <a:gd name="adj1" fmla="val 50000"/>
              <a:gd name="adj2" fmla="val 16388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pt-PT" dirty="0">
              <a:solidFill>
                <a:srgbClr val="000000"/>
              </a:solidFill>
              <a:latin typeface="IBM Plex Sans" panose="020B0503050203000203" pitchFamily="34" charset="0"/>
              <a:ea typeface="ＭＳ Ｐゴシック" charset="0"/>
            </a:endParaRPr>
          </a:p>
        </p:txBody>
      </p:sp>
      <p:grpSp>
        <p:nvGrpSpPr>
          <p:cNvPr id="33841" name="Group 49">
            <a:extLst>
              <a:ext uri="{FF2B5EF4-FFF2-40B4-BE49-F238E27FC236}">
                <a16:creationId xmlns:a16="http://schemas.microsoft.com/office/drawing/2014/main" id="{7FD425F5-3648-4917-951A-BBB9E15FCA04}"/>
              </a:ext>
            </a:extLst>
          </p:cNvPr>
          <p:cNvGrpSpPr>
            <a:grpSpLocks/>
          </p:cNvGrpSpPr>
          <p:nvPr/>
        </p:nvGrpSpPr>
        <p:grpSpPr bwMode="auto">
          <a:xfrm>
            <a:off x="1816101" y="5638803"/>
            <a:ext cx="1871663" cy="954088"/>
            <a:chOff x="113" y="3461"/>
            <a:chExt cx="1179" cy="601"/>
          </a:xfrm>
        </p:grpSpPr>
        <p:sp>
          <p:nvSpPr>
            <p:cNvPr id="32819" name="Text Box 50">
              <a:extLst>
                <a:ext uri="{FF2B5EF4-FFF2-40B4-BE49-F238E27FC236}">
                  <a16:creationId xmlns:a16="http://schemas.microsoft.com/office/drawing/2014/main" id="{FB934000-BC2C-4EF6-B56F-7B54BFF302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" y="3461"/>
              <a:ext cx="1179" cy="6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ea typeface="MS PGothic" pitchFamily="34" charset="-128"/>
                </a:defRPr>
              </a:lvl9pPr>
            </a:lstStyle>
            <a:p>
              <a:pPr eaLnBrk="1" fontAlgn="base" hangingPunct="1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pt-PT" altLang="pt-PT" sz="1400" dirty="0">
                  <a:solidFill>
                    <a:srgbClr val="000000"/>
                  </a:solidFill>
                  <a:latin typeface="IBM Plex Sans" panose="020B0503050203000203" pitchFamily="34" charset="0"/>
                </a:rPr>
                <a:t>% de identidade mínima para conseguir produzir um alinhamento </a:t>
              </a:r>
            </a:p>
          </p:txBody>
        </p:sp>
        <p:sp>
          <p:nvSpPr>
            <p:cNvPr id="32820" name="AutoShape 51">
              <a:extLst>
                <a:ext uri="{FF2B5EF4-FFF2-40B4-BE49-F238E27FC236}">
                  <a16:creationId xmlns:a16="http://schemas.microsoft.com/office/drawing/2014/main" id="{050E29A8-86DD-43A6-A7C8-EEB19A47D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6" y="3506"/>
              <a:ext cx="91" cy="545"/>
            </a:xfrm>
            <a:prstGeom prst="rightBrace">
              <a:avLst>
                <a:gd name="adj1" fmla="val 49908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pt-PT" dirty="0">
                <a:solidFill>
                  <a:srgbClr val="000000"/>
                </a:solidFill>
                <a:latin typeface="IBM Plex Sans" panose="020B0503050203000203" pitchFamily="34" charset="0"/>
                <a:ea typeface="ＭＳ Ｐゴシック" charset="0"/>
              </a:endParaRPr>
            </a:p>
          </p:txBody>
        </p:sp>
      </p:grpSp>
      <p:sp>
        <p:nvSpPr>
          <p:cNvPr id="32818" name="Text Box 52">
            <a:extLst>
              <a:ext uri="{FF2B5EF4-FFF2-40B4-BE49-F238E27FC236}">
                <a16:creationId xmlns:a16="http://schemas.microsoft.com/office/drawing/2014/main" id="{8197B306-D637-4F02-A7CF-E2FCC072B7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9150" y="115888"/>
            <a:ext cx="59769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pt-PT" sz="2400" dirty="0">
                <a:solidFill>
                  <a:srgbClr val="000000"/>
                </a:solidFill>
                <a:latin typeface="IBM Plex Sans" panose="020B0503050203000203" pitchFamily="34" charset="0"/>
              </a:rPr>
              <a:t>Distância PAM </a:t>
            </a:r>
            <a:r>
              <a:rPr lang="pt-PT" sz="2400" i="1" dirty="0">
                <a:solidFill>
                  <a:srgbClr val="000000"/>
                </a:solidFill>
                <a:latin typeface="IBM Plex Sans" panose="020B0503050203000203" pitchFamily="34" charset="0"/>
              </a:rPr>
              <a:t>versus </a:t>
            </a:r>
            <a:r>
              <a:rPr lang="pt-PT" sz="2400" dirty="0">
                <a:solidFill>
                  <a:srgbClr val="000000"/>
                </a:solidFill>
                <a:latin typeface="IBM Plex Sans" panose="020B0503050203000203" pitchFamily="34" charset="0"/>
              </a:rPr>
              <a:t>% de identidade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>
            <a:extLst>
              <a:ext uri="{FF2B5EF4-FFF2-40B4-BE49-F238E27FC236}">
                <a16:creationId xmlns:a16="http://schemas.microsoft.com/office/drawing/2014/main" id="{275DD3D6-A0CB-4700-8B76-02F5A613CC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b="4666"/>
          <a:stretch/>
        </p:blipFill>
        <p:spPr bwMode="auto">
          <a:xfrm>
            <a:off x="4367213" y="476250"/>
            <a:ext cx="3943350" cy="579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F2B6C3F-6829-4306-A05B-7158E7CC7F2C}"/>
              </a:ext>
            </a:extLst>
          </p:cNvPr>
          <p:cNvGrpSpPr/>
          <p:nvPr/>
        </p:nvGrpSpPr>
        <p:grpSpPr>
          <a:xfrm>
            <a:off x="4430852" y="3708865"/>
            <a:ext cx="5973833" cy="957718"/>
            <a:chOff x="2906851" y="3708865"/>
            <a:chExt cx="5973833" cy="95771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5842717-1EB2-4C25-A6BC-24FEDA9CAB61}"/>
                </a:ext>
              </a:extLst>
            </p:cNvPr>
            <p:cNvSpPr/>
            <p:nvPr/>
          </p:nvSpPr>
          <p:spPr bwMode="auto">
            <a:xfrm>
              <a:off x="2906851" y="4450559"/>
              <a:ext cx="3384376" cy="216024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00"/>
                </a:solidFill>
                <a:latin typeface="IBM Plex Sans" panose="020B0503050203000203" pitchFamily="34" charset="0"/>
                <a:ea typeface="MS PGothic" panose="020B0600070205080204" pitchFamily="34" charset="-128"/>
              </a:endParaRP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988029E-C0FE-42B4-9BEC-241F6DEBF0EE}"/>
                </a:ext>
              </a:extLst>
            </p:cNvPr>
            <p:cNvCxnSpPr>
              <a:cxnSpLocks/>
              <a:stCxn id="2" idx="3"/>
            </p:cNvCxnSpPr>
            <p:nvPr/>
          </p:nvCxnSpPr>
          <p:spPr bwMode="auto">
            <a:xfrm flipV="1">
              <a:off x="6291227" y="4221088"/>
              <a:ext cx="495336" cy="337483"/>
            </a:xfrm>
            <a:prstGeom prst="straightConnector1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1E88AD-9A7A-4823-A170-5E11E8E152B2}"/>
                </a:ext>
              </a:extLst>
            </p:cNvPr>
            <p:cNvSpPr txBox="1"/>
            <p:nvPr/>
          </p:nvSpPr>
          <p:spPr>
            <a:xfrm>
              <a:off x="6792452" y="3708865"/>
              <a:ext cx="2088232" cy="95410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 err="1">
                  <a:solidFill>
                    <a:srgbClr val="000000"/>
                  </a:solidFill>
                  <a:latin typeface="IBM Plex Sans" panose="020B0503050203000203" pitchFamily="34" charset="0"/>
                  <a:ea typeface="MS PGothic" panose="020B0600070205080204" pitchFamily="34" charset="-128"/>
                </a:rPr>
                <a:t>Probablidade</a:t>
              </a:r>
              <a:r>
                <a:rPr lang="en-US" sz="1400" dirty="0">
                  <a:solidFill>
                    <a:srgbClr val="000000"/>
                  </a:solidFill>
                  <a:latin typeface="IBM Plex Sans" panose="020B0503050203000203" pitchFamily="34" charset="0"/>
                  <a:ea typeface="MS PGothic" panose="020B0600070205080204" pitchFamily="34" charset="-128"/>
                </a:rPr>
                <a:t> da </a:t>
              </a:r>
              <a:r>
                <a:rPr lang="en-US" sz="1400" dirty="0" err="1">
                  <a:solidFill>
                    <a:srgbClr val="000000"/>
                  </a:solidFill>
                  <a:latin typeface="IBM Plex Sans" panose="020B0503050203000203" pitchFamily="34" charset="0"/>
                  <a:ea typeface="MS PGothic" panose="020B0600070205080204" pitchFamily="34" charset="-128"/>
                </a:rPr>
                <a:t>Fenilalanina</a:t>
              </a:r>
              <a:r>
                <a:rPr lang="en-US" sz="1400" dirty="0">
                  <a:solidFill>
                    <a:srgbClr val="000000"/>
                  </a:solidFill>
                  <a:latin typeface="IBM Plex Sans" panose="020B0503050203000203" pitchFamily="34" charset="0"/>
                  <a:ea typeface="MS PGothic" panose="020B0600070205080204" pitchFamily="34" charset="-128"/>
                </a:rPr>
                <a:t> </a:t>
              </a:r>
              <a:r>
                <a:rPr lang="en-US" sz="1400" dirty="0" err="1">
                  <a:solidFill>
                    <a:srgbClr val="000000"/>
                  </a:solidFill>
                  <a:latin typeface="IBM Plex Sans" panose="020B0503050203000203" pitchFamily="34" charset="0"/>
                  <a:ea typeface="MS PGothic" panose="020B0600070205080204" pitchFamily="34" charset="-128"/>
                </a:rPr>
                <a:t>não</a:t>
              </a:r>
              <a:r>
                <a:rPr lang="en-US" sz="1400" dirty="0">
                  <a:solidFill>
                    <a:srgbClr val="000000"/>
                  </a:solidFill>
                  <a:latin typeface="IBM Plex Sans" panose="020B0503050203000203" pitchFamily="34" charset="0"/>
                  <a:ea typeface="MS PGothic" panose="020B0600070205080204" pitchFamily="34" charset="-128"/>
                </a:rPr>
                <a:t> </a:t>
              </a:r>
              <a:r>
                <a:rPr lang="en-US" sz="1400" dirty="0" err="1">
                  <a:solidFill>
                    <a:srgbClr val="000000"/>
                  </a:solidFill>
                  <a:latin typeface="IBM Plex Sans" panose="020B0503050203000203" pitchFamily="34" charset="0"/>
                  <a:ea typeface="MS PGothic" panose="020B0600070205080204" pitchFamily="34" charset="-128"/>
                </a:rPr>
                <a:t>mutar</a:t>
              </a:r>
              <a:r>
                <a:rPr lang="en-US" sz="1400" dirty="0">
                  <a:solidFill>
                    <a:srgbClr val="000000"/>
                  </a:solidFill>
                  <a:latin typeface="IBM Plex Sans" panose="020B0503050203000203" pitchFamily="34" charset="0"/>
                  <a:ea typeface="MS PGothic" panose="020B0600070205080204" pitchFamily="34" charset="-128"/>
                </a:rPr>
                <a:t>: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FF"/>
                  </a:solidFill>
                  <a:latin typeface="IBM Plex Sans" panose="020B0503050203000203" pitchFamily="34" charset="0"/>
                  <a:ea typeface="MS PGothic" panose="020B0600070205080204" pitchFamily="34" charset="-128"/>
                </a:rPr>
                <a:t>99% (1 PAM)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FF"/>
                  </a:solidFill>
                  <a:latin typeface="IBM Plex Sans" panose="020B0503050203000203" pitchFamily="34" charset="0"/>
                  <a:ea typeface="MS PGothic" panose="020B0600070205080204" pitchFamily="34" charset="-128"/>
                </a:rPr>
                <a:t>32% (250 PAM)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>
            <a:extLst>
              <a:ext uri="{FF2B5EF4-FFF2-40B4-BE49-F238E27FC236}">
                <a16:creationId xmlns:a16="http://schemas.microsoft.com/office/drawing/2014/main" id="{9C85FA93-32A9-4710-A849-FCA229F9E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15546" r="30898" b="31889"/>
          <a:stretch>
            <a:fillRect/>
          </a:stretch>
        </p:blipFill>
        <p:spPr bwMode="auto">
          <a:xfrm>
            <a:off x="1919288" y="1412875"/>
            <a:ext cx="8424862" cy="347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4819" name="Text Box 2">
            <a:extLst>
              <a:ext uri="{FF2B5EF4-FFF2-40B4-BE49-F238E27FC236}">
                <a16:creationId xmlns:a16="http://schemas.microsoft.com/office/drawing/2014/main" id="{BFF8A8E5-8C1D-4AF3-B6EF-13EA372714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5188" y="333375"/>
            <a:ext cx="7848600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pt-PT" sz="2800" dirty="0">
                <a:solidFill>
                  <a:srgbClr val="000000"/>
                </a:solidFill>
                <a:latin typeface="IBM Plex Sans" panose="020B0503050203000203" pitchFamily="34" charset="0"/>
              </a:rPr>
              <a:t>Matriz PAM 1 – probabilidades de transição</a:t>
            </a:r>
            <a:endParaRPr lang="pt-PT" sz="2800" i="1" dirty="0">
              <a:solidFill>
                <a:srgbClr val="000000"/>
              </a:solidFill>
              <a:latin typeface="IBM Plex Sans" panose="020B0503050203000203" pitchFamily="34" charset="0"/>
            </a:endParaRPr>
          </a:p>
        </p:txBody>
      </p:sp>
      <p:sp>
        <p:nvSpPr>
          <p:cNvPr id="35844" name="Rectangle 1">
            <a:extLst>
              <a:ext uri="{FF2B5EF4-FFF2-40B4-BE49-F238E27FC236}">
                <a16:creationId xmlns:a16="http://schemas.microsoft.com/office/drawing/2014/main" id="{EBF9478B-36BC-40CE-B83E-185532F45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51" y="5099050"/>
            <a:ext cx="62642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None/>
            </a:pPr>
            <a:r>
              <a:rPr lang="pt-PT" altLang="pt-PT" sz="1800" dirty="0">
                <a:solidFill>
                  <a:srgbClr val="000000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As probabilidades estão multiplicadas por 10000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C275BC5-B4CF-4407-B84B-8ECB082D02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638981"/>
              </p:ext>
            </p:extLst>
          </p:nvPr>
        </p:nvGraphicFramePr>
        <p:xfrm>
          <a:off x="3071664" y="1556792"/>
          <a:ext cx="5816600" cy="3840480"/>
        </p:xfrm>
        <a:graphic>
          <a:graphicData uri="http://schemas.openxmlformats.org/drawingml/2006/table">
            <a:tbl>
              <a:tblPr/>
              <a:tblGrid>
                <a:gridCol w="228600">
                  <a:extLst>
                    <a:ext uri="{9D8B030D-6E8A-4147-A177-3AD203B41FA5}">
                      <a16:colId xmlns:a16="http://schemas.microsoft.com/office/drawing/2014/main" val="843091503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3279080771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887131846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3645573848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39261808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1252298318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2109513428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2139605347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1960802169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3493591194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2871474861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2443135673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3200844983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675009021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965825327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436567012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410992878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1018198066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1606867402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4109470773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385107855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9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9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9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9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B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9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23201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9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9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96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A3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9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9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1716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9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8826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3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9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A3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BC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6140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9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96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B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F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0379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Q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B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4472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F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A3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B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5133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96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96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C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96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9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F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5331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9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96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9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9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9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F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55309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I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9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B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A3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9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7867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L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A3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9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B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2905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9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9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9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B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9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A3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9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7834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0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2275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B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A3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A3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A3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A3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17972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A3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B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A3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A3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F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25381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9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9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0221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0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9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9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A3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DE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3016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9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9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9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8210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9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5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B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2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A3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B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50692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V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9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0B0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-27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2BCD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-24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-11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6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-30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96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8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-29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EA3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-23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-18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E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###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-25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6E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5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9873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Q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I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L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V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225025"/>
                  </a:ext>
                </a:extLst>
              </a:tr>
            </a:tbl>
          </a:graphicData>
        </a:graphic>
      </p:graphicFrame>
      <p:sp>
        <p:nvSpPr>
          <p:cNvPr id="3" name="Text Box 2">
            <a:extLst>
              <a:ext uri="{FF2B5EF4-FFF2-40B4-BE49-F238E27FC236}">
                <a16:creationId xmlns:a16="http://schemas.microsoft.com/office/drawing/2014/main" id="{F4319204-2973-4E85-8457-44CEC2B806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5188" y="333375"/>
            <a:ext cx="7848600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pt-PT" sz="2800" dirty="0">
                <a:solidFill>
                  <a:srgbClr val="000000"/>
                </a:solidFill>
                <a:latin typeface="IBM Plex Sans" panose="020B0503050203000203" pitchFamily="34" charset="0"/>
              </a:rPr>
              <a:t>Matriz PAM 1 – log </a:t>
            </a:r>
            <a:r>
              <a:rPr lang="pt-PT" sz="2800" dirty="0" err="1">
                <a:solidFill>
                  <a:srgbClr val="000000"/>
                </a:solidFill>
                <a:latin typeface="IBM Plex Sans" panose="020B0503050203000203" pitchFamily="34" charset="0"/>
              </a:rPr>
              <a:t>odds</a:t>
            </a:r>
            <a:r>
              <a:rPr lang="pt-PT" sz="2800" dirty="0">
                <a:solidFill>
                  <a:srgbClr val="000000"/>
                </a:solidFill>
                <a:latin typeface="IBM Plex Sans" panose="020B0503050203000203" pitchFamily="34" charset="0"/>
              </a:rPr>
              <a:t> scores</a:t>
            </a:r>
            <a:endParaRPr lang="pt-PT" sz="2800" i="1" dirty="0">
              <a:solidFill>
                <a:srgbClr val="000000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79442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49325</TotalTime>
  <Words>10763</Words>
  <Application>Microsoft Office PowerPoint</Application>
  <PresentationFormat>Widescreen</PresentationFormat>
  <Paragraphs>5968</Paragraphs>
  <Slides>25</Slides>
  <Notes>0</Notes>
  <HiddenSlides>4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Courier New</vt:lpstr>
      <vt:lpstr>IBM Plex Sans</vt:lpstr>
      <vt:lpstr>Default Design</vt:lpstr>
      <vt:lpstr>Scanned Photo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martel</dc:creator>
  <cp:lastModifiedBy>Paulo José Garcia de Lemos Trigueiros de Martel</cp:lastModifiedBy>
  <cp:revision>8</cp:revision>
  <cp:lastPrinted>2019-10-09T00:48:40Z</cp:lastPrinted>
  <dcterms:created xsi:type="dcterms:W3CDTF">2018-11-05T10:55:27Z</dcterms:created>
  <dcterms:modified xsi:type="dcterms:W3CDTF">2022-10-02T20:58:16Z</dcterms:modified>
</cp:coreProperties>
</file>